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Montserrat SemiBold"/>
      <p:regular r:id="rId27"/>
      <p:bold r:id="rId28"/>
      <p:italic r:id="rId29"/>
      <p:boldItalic r:id="rId30"/>
    </p:embeddedFont>
    <p:embeddedFont>
      <p:font typeface="Montserrat"/>
      <p:regular r:id="rId31"/>
      <p:bold r:id="rId32"/>
      <p:italic r:id="rId33"/>
      <p:boldItalic r:id="rId34"/>
    </p:embeddedFont>
    <p:embeddedFont>
      <p:font typeface="Montserrat Medium"/>
      <p:regular r:id="rId35"/>
      <p:bold r:id="rId36"/>
      <p:italic r:id="rId37"/>
      <p:boldItalic r:id="rId38"/>
    </p:embeddedFont>
    <p:embeddedFont>
      <p:font typeface="Montserrat Light"/>
      <p:regular r:id="rId39"/>
      <p:bold r:id="rId40"/>
      <p:italic r:id="rId41"/>
      <p:boldItalic r:id="rId42"/>
    </p:embeddedFont>
    <p:embeddedFont>
      <p:font typeface="Montserrat ExtraBold"/>
      <p:bold r:id="rId43"/>
      <p:boldItalic r:id="rId44"/>
    </p:embeddedFont>
    <p:embeddedFont>
      <p:font typeface="Roboto Mon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MontserratLight-bold.fntdata"/><Relationship Id="rId20" Type="http://schemas.openxmlformats.org/officeDocument/2006/relationships/slide" Target="slides/slide16.xml"/><Relationship Id="rId42" Type="http://schemas.openxmlformats.org/officeDocument/2006/relationships/font" Target="fonts/MontserratLight-boldItalic.fntdata"/><Relationship Id="rId41" Type="http://schemas.openxmlformats.org/officeDocument/2006/relationships/font" Target="fonts/MontserratLight-italic.fntdata"/><Relationship Id="rId22" Type="http://schemas.openxmlformats.org/officeDocument/2006/relationships/slide" Target="slides/slide18.xml"/><Relationship Id="rId44" Type="http://schemas.openxmlformats.org/officeDocument/2006/relationships/font" Target="fonts/MontserratExtraBold-boldItalic.fntdata"/><Relationship Id="rId21" Type="http://schemas.openxmlformats.org/officeDocument/2006/relationships/slide" Target="slides/slide17.xml"/><Relationship Id="rId43" Type="http://schemas.openxmlformats.org/officeDocument/2006/relationships/font" Target="fonts/MontserratExtraBold-bold.fntdata"/><Relationship Id="rId24" Type="http://schemas.openxmlformats.org/officeDocument/2006/relationships/slide" Target="slides/slide20.xml"/><Relationship Id="rId46" Type="http://schemas.openxmlformats.org/officeDocument/2006/relationships/font" Target="fonts/RobotoMono-bold.fntdata"/><Relationship Id="rId23" Type="http://schemas.openxmlformats.org/officeDocument/2006/relationships/slide" Target="slides/slide19.xml"/><Relationship Id="rId45" Type="http://schemas.openxmlformats.org/officeDocument/2006/relationships/font" Target="fonts/RobotoMon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48" Type="http://schemas.openxmlformats.org/officeDocument/2006/relationships/font" Target="fonts/RobotoMono-boldItalic.fntdata"/><Relationship Id="rId25" Type="http://schemas.openxmlformats.org/officeDocument/2006/relationships/slide" Target="slides/slide21.xml"/><Relationship Id="rId47" Type="http://schemas.openxmlformats.org/officeDocument/2006/relationships/font" Target="fonts/RobotoMono-italic.fntdata"/><Relationship Id="rId28" Type="http://schemas.openxmlformats.org/officeDocument/2006/relationships/font" Target="fonts/MontserratSemiBold-bold.fntdata"/><Relationship Id="rId27" Type="http://schemas.openxmlformats.org/officeDocument/2006/relationships/font" Target="fonts/MontserratSemiBold-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Semi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regular.fntdata"/><Relationship Id="rId30" Type="http://schemas.openxmlformats.org/officeDocument/2006/relationships/font" Target="fonts/MontserratSemiBold-boldItalic.fntdata"/><Relationship Id="rId11" Type="http://schemas.openxmlformats.org/officeDocument/2006/relationships/slide" Target="slides/slide7.xml"/><Relationship Id="rId33" Type="http://schemas.openxmlformats.org/officeDocument/2006/relationships/font" Target="fonts/Montserrat-italic.fntdata"/><Relationship Id="rId10" Type="http://schemas.openxmlformats.org/officeDocument/2006/relationships/slide" Target="slides/slide6.xml"/><Relationship Id="rId32" Type="http://schemas.openxmlformats.org/officeDocument/2006/relationships/font" Target="fonts/Montserrat-bold.fntdata"/><Relationship Id="rId13" Type="http://schemas.openxmlformats.org/officeDocument/2006/relationships/slide" Target="slides/slide9.xml"/><Relationship Id="rId35" Type="http://schemas.openxmlformats.org/officeDocument/2006/relationships/font" Target="fonts/MontserratMedium-regular.fntdata"/><Relationship Id="rId12" Type="http://schemas.openxmlformats.org/officeDocument/2006/relationships/slide" Target="slides/slide8.xml"/><Relationship Id="rId34" Type="http://schemas.openxmlformats.org/officeDocument/2006/relationships/font" Target="fonts/Montserrat-boldItalic.fntdata"/><Relationship Id="rId15" Type="http://schemas.openxmlformats.org/officeDocument/2006/relationships/slide" Target="slides/slide11.xml"/><Relationship Id="rId37" Type="http://schemas.openxmlformats.org/officeDocument/2006/relationships/font" Target="fonts/MontserratMedium-italic.fntdata"/><Relationship Id="rId14" Type="http://schemas.openxmlformats.org/officeDocument/2006/relationships/slide" Target="slides/slide10.xml"/><Relationship Id="rId36" Type="http://schemas.openxmlformats.org/officeDocument/2006/relationships/font" Target="fonts/MontserratMedium-bold.fntdata"/><Relationship Id="rId17" Type="http://schemas.openxmlformats.org/officeDocument/2006/relationships/slide" Target="slides/slide13.xml"/><Relationship Id="rId39" Type="http://schemas.openxmlformats.org/officeDocument/2006/relationships/font" Target="fonts/MontserratLight-regular.fntdata"/><Relationship Id="rId16" Type="http://schemas.openxmlformats.org/officeDocument/2006/relationships/slide" Target="slides/slide12.xml"/><Relationship Id="rId38" Type="http://schemas.openxmlformats.org/officeDocument/2006/relationships/font" Target="fonts/MontserratMedium-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9.png>
</file>

<file path=ppt/media/image2.png>
</file>

<file path=ppt/media/image3.png>
</file>

<file path=ppt/media/image4.png>
</file>

<file path=ppt/media/image5.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v7labs.com/blog/pytorch-loss-functions" TargetMode="External"/><Relationship Id="rId3" Type="http://schemas.openxmlformats.org/officeDocument/2006/relationships/hyperlink" Target="https://www.v7labs.com/blog/pytorch-loss-functions"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v7labs.com/blog/pytorch-loss-functions" TargetMode="External"/><Relationship Id="rId3" Type="http://schemas.openxmlformats.org/officeDocument/2006/relationships/hyperlink" Target="https://www.v7labs.com/blog/pytorch-loss-functions"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s-419"/>
              <a:t>We understand that using an activation function introduces an additional step at each layer during the forward propagation. Now the question is – if the activation function increases the complexity so much, can we do without an activation function?</a:t>
            </a:r>
            <a:endParaRPr/>
          </a:p>
          <a:p>
            <a:pPr indent="0" lvl="0" marL="0" rtl="0" algn="l">
              <a:lnSpc>
                <a:spcPct val="115000"/>
              </a:lnSpc>
              <a:spcBef>
                <a:spcPts val="1200"/>
              </a:spcBef>
              <a:spcAft>
                <a:spcPts val="0"/>
              </a:spcAft>
              <a:buClr>
                <a:schemeClr val="dk1"/>
              </a:buClr>
              <a:buSzPts val="1100"/>
              <a:buFont typeface="Arial"/>
              <a:buNone/>
            </a:pPr>
            <a:r>
              <a:rPr lang="es-419"/>
              <a:t>Imagine a neural network without the activation functions. In that case, every neuron will only be performing a linear transformation on the inputs using the weights and biases. Although linear transformations make the neural network simpler, but this network would be less powerful and will not be able to learn the complex patterns from the data.</a:t>
            </a:r>
            <a:endParaRPr/>
          </a:p>
          <a:p>
            <a:pPr indent="0" lvl="0" marL="381000" marR="381000" rtl="0" algn="l">
              <a:lnSpc>
                <a:spcPct val="115000"/>
              </a:lnSpc>
              <a:spcBef>
                <a:spcPts val="1200"/>
              </a:spcBef>
              <a:spcAft>
                <a:spcPts val="0"/>
              </a:spcAft>
              <a:buClr>
                <a:schemeClr val="dk1"/>
              </a:buClr>
              <a:buSzPts val="1100"/>
              <a:buFont typeface="Arial"/>
              <a:buNone/>
            </a:pPr>
            <a:r>
              <a:rPr lang="es-419"/>
              <a:t>A neural network without an activation function is essentially just a linear regression model.</a:t>
            </a:r>
            <a:endParaRPr/>
          </a:p>
          <a:p>
            <a:pPr indent="0" lvl="0" marL="0" rtl="0" algn="l">
              <a:lnSpc>
                <a:spcPct val="115000"/>
              </a:lnSpc>
              <a:spcBef>
                <a:spcPts val="1200"/>
              </a:spcBef>
              <a:spcAft>
                <a:spcPts val="0"/>
              </a:spcAft>
              <a:buClr>
                <a:schemeClr val="dk1"/>
              </a:buClr>
              <a:buSzPts val="1100"/>
              <a:buFont typeface="Arial"/>
              <a:buNone/>
            </a:pPr>
            <a:r>
              <a:rPr lang="es-419"/>
              <a:t>Thus we use a non linear transformation to the inputs of the neuron and this non-linearity in the network is introduced by an activation function.</a:t>
            </a:r>
            <a:endParaRPr/>
          </a:p>
          <a:p>
            <a:pPr indent="0" lvl="0" marL="0" rtl="0" algn="l">
              <a:lnSpc>
                <a:spcPct val="115000"/>
              </a:lnSpc>
              <a:spcBef>
                <a:spcPts val="1200"/>
              </a:spcBef>
              <a:spcAft>
                <a:spcPts val="1200"/>
              </a:spcAft>
              <a:buSzPts val="1100"/>
              <a:buNone/>
            </a:pPr>
            <a:r>
              <a:rPr lang="es-419"/>
              <a:t>In the next section we will look at the different types of Activation Functions, their mathematical equations, graphical representation and python codes.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rPr lang="es-419"/>
              <a:t>Assume that you have three classes, meaning that there would be three neurons in the output layer. Now, suppose that your output from the neurons is [1.8, 0.9, 0.68].Applying the softmax function over these values to give a probabilistic view will result in the following outcome: [0.58, 0.23, 0.19].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100"/>
              <a:buNone/>
            </a:pPr>
            <a:r>
              <a:rPr lang="es-419">
                <a:solidFill>
                  <a:schemeClr val="dk1"/>
                </a:solidFill>
                <a:latin typeface="Montserrat"/>
                <a:ea typeface="Montserrat"/>
                <a:cs typeface="Montserrat"/>
                <a:sym typeface="Montserrat"/>
              </a:rPr>
              <a:t>Advantages of using this activation function are:</a:t>
            </a:r>
            <a:endParaRPr>
              <a:solidFill>
                <a:schemeClr val="dk1"/>
              </a:solidFill>
              <a:latin typeface="Montserrat"/>
              <a:ea typeface="Montserrat"/>
              <a:cs typeface="Montserrat"/>
              <a:sym typeface="Montserrat"/>
            </a:endParaRPr>
          </a:p>
          <a:p>
            <a:pPr indent="-279400" lvl="0" marL="457200" rtl="0" algn="l">
              <a:lnSpc>
                <a:spcPct val="115000"/>
              </a:lnSpc>
              <a:spcBef>
                <a:spcPts val="1200"/>
              </a:spcBef>
              <a:spcAft>
                <a:spcPts val="0"/>
              </a:spcAft>
              <a:buClr>
                <a:schemeClr val="dk1"/>
              </a:buClr>
              <a:buSzPts val="800"/>
              <a:buFont typeface="Montserrat"/>
              <a:buChar char="●"/>
            </a:pPr>
            <a:r>
              <a:rPr lang="es-419">
                <a:solidFill>
                  <a:schemeClr val="dk1"/>
                </a:solidFill>
                <a:latin typeface="Montserrat"/>
                <a:ea typeface="Montserrat"/>
                <a:cs typeface="Montserrat"/>
                <a:sym typeface="Montserrat"/>
              </a:rPr>
              <a:t>The output of the tanh activation function is Zero centered; hence we can easily map the output values as strongly negative, neutral, or strongly positive.</a:t>
            </a:r>
            <a:endParaRPr>
              <a:solidFill>
                <a:schemeClr val="dk1"/>
              </a:solidFill>
              <a:latin typeface="Montserrat"/>
              <a:ea typeface="Montserrat"/>
              <a:cs typeface="Montserrat"/>
              <a:sym typeface="Montserrat"/>
            </a:endParaRPr>
          </a:p>
          <a:p>
            <a:pPr indent="-279400" lvl="0" marL="457200" rtl="0" algn="l">
              <a:lnSpc>
                <a:spcPct val="115000"/>
              </a:lnSpc>
              <a:spcBef>
                <a:spcPts val="0"/>
              </a:spcBef>
              <a:spcAft>
                <a:spcPts val="0"/>
              </a:spcAft>
              <a:buClr>
                <a:schemeClr val="dk1"/>
              </a:buClr>
              <a:buSzPts val="800"/>
              <a:buFont typeface="Montserrat"/>
              <a:buChar char="●"/>
            </a:pPr>
            <a:r>
              <a:rPr lang="es-419">
                <a:solidFill>
                  <a:schemeClr val="dk1"/>
                </a:solidFill>
                <a:latin typeface="Montserrat"/>
                <a:ea typeface="Montserrat"/>
                <a:cs typeface="Montserrat"/>
                <a:sym typeface="Montserrat"/>
              </a:rPr>
              <a:t>Usually used in hidden layers of a neural network as its values lie between -1 to; therefore, the mean for the hidden layer comes out to be 0 or very close to it. It helps in centering the data and makes learning for the next layer much easier.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100"/>
              <a:buNone/>
            </a:pPr>
            <a:r>
              <a:rPr lang="es-419">
                <a:solidFill>
                  <a:schemeClr val="dk1"/>
                </a:solidFill>
                <a:latin typeface="Montserrat"/>
                <a:ea typeface="Montserrat"/>
                <a:cs typeface="Montserrat"/>
                <a:sym typeface="Montserrat"/>
              </a:rPr>
              <a:t>Advantages of using this activation function are:</a:t>
            </a:r>
            <a:endParaRPr>
              <a:solidFill>
                <a:schemeClr val="dk1"/>
              </a:solidFill>
              <a:latin typeface="Montserrat"/>
              <a:ea typeface="Montserrat"/>
              <a:cs typeface="Montserrat"/>
              <a:sym typeface="Montserrat"/>
            </a:endParaRPr>
          </a:p>
          <a:p>
            <a:pPr indent="-279400" lvl="0" marL="457200" rtl="0" algn="l">
              <a:lnSpc>
                <a:spcPct val="115000"/>
              </a:lnSpc>
              <a:spcBef>
                <a:spcPts val="1200"/>
              </a:spcBef>
              <a:spcAft>
                <a:spcPts val="0"/>
              </a:spcAft>
              <a:buClr>
                <a:schemeClr val="dk1"/>
              </a:buClr>
              <a:buSzPts val="800"/>
              <a:buFont typeface="Montserrat"/>
              <a:buChar char="●"/>
            </a:pPr>
            <a:r>
              <a:rPr lang="es-419">
                <a:solidFill>
                  <a:schemeClr val="dk1"/>
                </a:solidFill>
                <a:latin typeface="Montserrat"/>
                <a:ea typeface="Montserrat"/>
                <a:cs typeface="Montserrat"/>
                <a:sym typeface="Montserrat"/>
              </a:rPr>
              <a:t>The output of the tanh activation function is Zero centered; hence we can easily map the output values as strongly negative, neutral, or strongly positive.</a:t>
            </a:r>
            <a:endParaRPr>
              <a:solidFill>
                <a:schemeClr val="dk1"/>
              </a:solidFill>
              <a:latin typeface="Montserrat"/>
              <a:ea typeface="Montserrat"/>
              <a:cs typeface="Montserrat"/>
              <a:sym typeface="Montserrat"/>
            </a:endParaRPr>
          </a:p>
          <a:p>
            <a:pPr indent="-279400" lvl="0" marL="457200" rtl="0" algn="l">
              <a:lnSpc>
                <a:spcPct val="115000"/>
              </a:lnSpc>
              <a:spcBef>
                <a:spcPts val="0"/>
              </a:spcBef>
              <a:spcAft>
                <a:spcPts val="0"/>
              </a:spcAft>
              <a:buClr>
                <a:schemeClr val="dk1"/>
              </a:buClr>
              <a:buSzPts val="800"/>
              <a:buFont typeface="Montserrat"/>
              <a:buChar char="●"/>
            </a:pPr>
            <a:r>
              <a:rPr lang="es-419">
                <a:solidFill>
                  <a:schemeClr val="dk1"/>
                </a:solidFill>
                <a:latin typeface="Montserrat"/>
                <a:ea typeface="Montserrat"/>
                <a:cs typeface="Montserrat"/>
                <a:sym typeface="Montserrat"/>
              </a:rPr>
              <a:t>Usually used in hidden layers of a neural network as its values lie between -1 to; therefore, the mean for the hidden layer comes out to be 0 or very close to it. It helps in centering the data and makes learning for the next layer much easier.</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7" name="Google Shape;257;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100"/>
              <a:buNone/>
            </a:pPr>
            <a:r>
              <a:rPr lang="es-419">
                <a:solidFill>
                  <a:schemeClr val="dk1"/>
                </a:solidFill>
              </a:rPr>
              <a:t>The advantages of using ReLU as an activation function are as follows: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s-419">
                <a:solidFill>
                  <a:schemeClr val="dk1"/>
                </a:solidFill>
              </a:rPr>
              <a:t>Since only a certain number of neurons are activated, the ReLU function is far more computationally efficient when compared to the sigmoid and tanh functions.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s-419">
                <a:solidFill>
                  <a:schemeClr val="dk1"/>
                </a:solidFill>
              </a:rPr>
              <a:t>ReLU accelerates the convergence of gradient descent towards the global minimum of the</a:t>
            </a:r>
            <a:r>
              <a:rPr lang="es-419">
                <a:solidFill>
                  <a:schemeClr val="hlink"/>
                </a:solidFill>
                <a:uFill>
                  <a:noFill/>
                </a:uFill>
                <a:hlinkClick r:id="rId2"/>
              </a:rPr>
              <a:t> </a:t>
            </a:r>
            <a:r>
              <a:rPr lang="es-419" u="sng">
                <a:solidFill>
                  <a:schemeClr val="hlink"/>
                </a:solidFill>
                <a:hlinkClick r:id="rId3"/>
              </a:rPr>
              <a:t>loss function</a:t>
            </a:r>
            <a:r>
              <a:rPr lang="es-419">
                <a:solidFill>
                  <a:schemeClr val="dk1"/>
                </a:solidFill>
              </a:rPr>
              <a:t> due to its linear, non-saturating property.</a:t>
            </a:r>
            <a:endParaRPr>
              <a:solidFill>
                <a:schemeClr val="dk1"/>
              </a:solidFill>
            </a:endParaRPr>
          </a:p>
          <a:p>
            <a:pPr indent="0" lvl="0" marL="0" rtl="0" algn="l">
              <a:lnSpc>
                <a:spcPct val="115000"/>
              </a:lnSpc>
              <a:spcBef>
                <a:spcPts val="1200"/>
              </a:spcBef>
              <a:spcAft>
                <a:spcPts val="0"/>
              </a:spcAft>
              <a:buSzPts val="1100"/>
              <a:buNone/>
            </a:pPr>
            <a:r>
              <a:rPr lang="es-419">
                <a:solidFill>
                  <a:schemeClr val="dk1"/>
                </a:solidFill>
              </a:rPr>
              <a:t>The limitations faced by this function are: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s-419">
                <a:solidFill>
                  <a:schemeClr val="dk1"/>
                </a:solidFill>
              </a:rPr>
              <a:t>The Dying ReLU problem</a:t>
            </a:r>
            <a:endParaRPr>
              <a:solidFill>
                <a:schemeClr val="dk1"/>
              </a:solidFill>
              <a:latin typeface="Montserrat"/>
              <a:ea typeface="Montserrat"/>
              <a:cs typeface="Montserrat"/>
              <a:sym typeface="Montserrat"/>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100"/>
              <a:buNone/>
            </a:pPr>
            <a:r>
              <a:rPr lang="es-419">
                <a:solidFill>
                  <a:schemeClr val="dk1"/>
                </a:solidFill>
              </a:rPr>
              <a:t>The advantages of using ReLU as an activation function are as follows: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s-419">
                <a:solidFill>
                  <a:schemeClr val="dk1"/>
                </a:solidFill>
              </a:rPr>
              <a:t>Since only a certain number of neurons are activated, the ReLU function is far more computationally efficient when compared to the sigmoid and tanh functions.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s-419">
                <a:solidFill>
                  <a:schemeClr val="dk1"/>
                </a:solidFill>
              </a:rPr>
              <a:t>ReLU accelerates the convergence of gradient descent towards the global minimum of the</a:t>
            </a:r>
            <a:r>
              <a:rPr lang="es-419">
                <a:solidFill>
                  <a:schemeClr val="hlink"/>
                </a:solidFill>
                <a:uFill>
                  <a:noFill/>
                </a:uFill>
                <a:hlinkClick r:id="rId2"/>
              </a:rPr>
              <a:t> </a:t>
            </a:r>
            <a:r>
              <a:rPr lang="es-419" u="sng">
                <a:solidFill>
                  <a:schemeClr val="hlink"/>
                </a:solidFill>
                <a:hlinkClick r:id="rId3"/>
              </a:rPr>
              <a:t>loss function</a:t>
            </a:r>
            <a:r>
              <a:rPr lang="es-419">
                <a:solidFill>
                  <a:schemeClr val="dk1"/>
                </a:solidFill>
              </a:rPr>
              <a:t> due to its linear, non-saturating property.</a:t>
            </a:r>
            <a:endParaRPr>
              <a:solidFill>
                <a:schemeClr val="dk1"/>
              </a:solidFill>
            </a:endParaRPr>
          </a:p>
          <a:p>
            <a:pPr indent="0" lvl="0" marL="0" rtl="0" algn="l">
              <a:lnSpc>
                <a:spcPct val="115000"/>
              </a:lnSpc>
              <a:spcBef>
                <a:spcPts val="1200"/>
              </a:spcBef>
              <a:spcAft>
                <a:spcPts val="0"/>
              </a:spcAft>
              <a:buSzPts val="1100"/>
              <a:buNone/>
            </a:pPr>
            <a:r>
              <a:rPr lang="es-419">
                <a:solidFill>
                  <a:schemeClr val="dk1"/>
                </a:solidFill>
              </a:rPr>
              <a:t>The limitations faced by this function are:</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s-419">
                <a:solidFill>
                  <a:schemeClr val="dk1"/>
                </a:solidFill>
              </a:rPr>
              <a:t>The Dying ReLU problem</a:t>
            </a:r>
            <a:endParaRPr>
              <a:solidFill>
                <a:schemeClr val="dk1"/>
              </a:solidFill>
              <a:latin typeface="Montserrat"/>
              <a:ea typeface="Montserrat"/>
              <a:cs typeface="Montserrat"/>
              <a:sym typeface="Montserra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6.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0.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19.png"/><Relationship Id="rId5"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0.pn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53" name="Shape 53"/>
        <p:cNvGrpSpPr/>
        <p:nvPr/>
      </p:nvGrpSpPr>
      <p:grpSpPr>
        <a:xfrm>
          <a:off x="0" y="0"/>
          <a:ext cx="0" cy="0"/>
          <a:chOff x="0" y="0"/>
          <a:chExt cx="0" cy="0"/>
        </a:xfrm>
      </p:grpSpPr>
      <p:sp>
        <p:nvSpPr>
          <p:cNvPr id="54" name="Google Shape;54;p13"/>
          <p:cNvSpPr/>
          <p:nvPr/>
        </p:nvSpPr>
        <p:spPr>
          <a:xfrm>
            <a:off x="5762025" y="336375"/>
            <a:ext cx="2745300" cy="43188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13"/>
          <p:cNvSpPr txBox="1"/>
          <p:nvPr/>
        </p:nvSpPr>
        <p:spPr>
          <a:xfrm>
            <a:off x="5968125" y="2549238"/>
            <a:ext cx="23331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E8EEF2"/>
                </a:solidFill>
                <a:latin typeface="Montserrat Light"/>
                <a:ea typeface="Montserrat Light"/>
                <a:cs typeface="Montserrat Light"/>
                <a:sym typeface="Montserrat Light"/>
              </a:rPr>
              <a:t>Tech Lead Data Science</a:t>
            </a:r>
            <a:endParaRPr b="0" i="0" sz="1200" u="none" cap="none" strike="noStrike">
              <a:solidFill>
                <a:srgbClr val="E8EEF2"/>
              </a:solidFill>
              <a:latin typeface="Montserrat Light"/>
              <a:ea typeface="Montserrat Light"/>
              <a:cs typeface="Montserrat Light"/>
              <a:sym typeface="Montserrat Light"/>
            </a:endParaRPr>
          </a:p>
        </p:txBody>
      </p:sp>
      <p:cxnSp>
        <p:nvCxnSpPr>
          <p:cNvPr id="56" name="Google Shape;56;p13"/>
          <p:cNvCxnSpPr/>
          <p:nvPr/>
        </p:nvCxnSpPr>
        <p:spPr>
          <a:xfrm flipH="1" rot="10800000">
            <a:off x="6011625" y="3105738"/>
            <a:ext cx="2246100" cy="10800"/>
          </a:xfrm>
          <a:prstGeom prst="straightConnector1">
            <a:avLst/>
          </a:prstGeom>
          <a:noFill/>
          <a:ln cap="flat" cmpd="sng" w="9525">
            <a:solidFill>
              <a:srgbClr val="E8EEF2"/>
            </a:solidFill>
            <a:prstDash val="solid"/>
            <a:round/>
            <a:headEnd len="sm" w="sm" type="none"/>
            <a:tailEnd len="sm" w="sm" type="none"/>
          </a:ln>
        </p:spPr>
      </p:cxnSp>
      <p:sp>
        <p:nvSpPr>
          <p:cNvPr id="57" name="Google Shape;57;p13"/>
          <p:cNvSpPr txBox="1"/>
          <p:nvPr/>
        </p:nvSpPr>
        <p:spPr>
          <a:xfrm>
            <a:off x="532100" y="618525"/>
            <a:ext cx="4719900" cy="1262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
              <a:buFont typeface="Arial"/>
              <a:buNone/>
            </a:pPr>
            <a:r>
              <a:rPr b="0" i="0" lang="es-419" sz="3500" u="none" cap="none" strike="noStrike">
                <a:solidFill>
                  <a:srgbClr val="E8EEF2"/>
                </a:solidFill>
                <a:latin typeface="Montserrat ExtraBold"/>
                <a:ea typeface="Montserrat ExtraBold"/>
                <a:cs typeface="Montserrat ExtraBold"/>
                <a:sym typeface="Montserrat ExtraBold"/>
              </a:rPr>
              <a:t>Deep Learning</a:t>
            </a:r>
            <a:endParaRPr b="0" i="0" sz="3500" u="none" cap="none" strike="noStrike">
              <a:solidFill>
                <a:srgbClr val="E8EEF2"/>
              </a:solidFill>
              <a:latin typeface="Montserrat ExtraBold"/>
              <a:ea typeface="Montserrat ExtraBold"/>
              <a:cs typeface="Montserrat ExtraBold"/>
              <a:sym typeface="Montserrat ExtraBold"/>
            </a:endParaRPr>
          </a:p>
          <a:p>
            <a:pPr indent="0" lvl="0" marL="0" marR="0" rtl="0" algn="l">
              <a:lnSpc>
                <a:spcPct val="100000"/>
              </a:lnSpc>
              <a:spcBef>
                <a:spcPts val="0"/>
              </a:spcBef>
              <a:spcAft>
                <a:spcPts val="0"/>
              </a:spcAft>
              <a:buClr>
                <a:srgbClr val="000000"/>
              </a:buClr>
              <a:buSzPts val="3500"/>
              <a:buFont typeface="Arial"/>
              <a:buNone/>
            </a:pPr>
            <a:r>
              <a:t/>
            </a:r>
            <a:endParaRPr b="0" i="0" sz="3500" u="none" cap="none" strike="noStrike">
              <a:solidFill>
                <a:srgbClr val="E8EEF2"/>
              </a:solidFill>
              <a:latin typeface="Montserrat SemiBold"/>
              <a:ea typeface="Montserrat SemiBold"/>
              <a:cs typeface="Montserrat SemiBold"/>
              <a:sym typeface="Montserrat SemiBold"/>
            </a:endParaRPr>
          </a:p>
        </p:txBody>
      </p:sp>
      <p:pic>
        <p:nvPicPr>
          <p:cNvPr id="58" name="Google Shape;58;p13"/>
          <p:cNvPicPr preferRelativeResize="0"/>
          <p:nvPr/>
        </p:nvPicPr>
        <p:blipFill rotWithShape="1">
          <a:blip r:embed="rId3">
            <a:alphaModFix/>
          </a:blip>
          <a:srcRect b="0" l="0" r="0" t="0"/>
          <a:stretch/>
        </p:blipFill>
        <p:spPr>
          <a:xfrm>
            <a:off x="630000" y="4292100"/>
            <a:ext cx="1506616" cy="400200"/>
          </a:xfrm>
          <a:prstGeom prst="rect">
            <a:avLst/>
          </a:prstGeom>
          <a:noFill/>
          <a:ln>
            <a:noFill/>
          </a:ln>
        </p:spPr>
      </p:pic>
      <p:sp>
        <p:nvSpPr>
          <p:cNvPr id="59" name="Google Shape;59;p13"/>
          <p:cNvSpPr txBox="1"/>
          <p:nvPr/>
        </p:nvSpPr>
        <p:spPr>
          <a:xfrm>
            <a:off x="5968125" y="3303738"/>
            <a:ext cx="2333100" cy="554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E8EEF2"/>
                </a:solidFill>
                <a:latin typeface="Montserrat Medium"/>
                <a:ea typeface="Montserrat Medium"/>
                <a:cs typeface="Montserrat Medium"/>
                <a:sym typeface="Montserrat Medium"/>
              </a:rPr>
              <a:t>Master en Data Science</a:t>
            </a:r>
            <a:endParaRPr b="0" i="0" sz="1200" u="none" cap="none" strike="noStrike">
              <a:solidFill>
                <a:srgbClr val="E8EEF2"/>
              </a:solidFill>
              <a:latin typeface="Montserrat Medium"/>
              <a:ea typeface="Montserrat Medium"/>
              <a:cs typeface="Montserrat Medium"/>
              <a:sym typeface="Montserrat Medium"/>
            </a:endParaRPr>
          </a:p>
          <a:p>
            <a:pPr indent="0" lvl="0" marL="0" marR="0" rtl="0" algn="ctr">
              <a:lnSpc>
                <a:spcPct val="100000"/>
              </a:lnSpc>
              <a:spcBef>
                <a:spcPts val="0"/>
              </a:spcBef>
              <a:spcAft>
                <a:spcPts val="0"/>
              </a:spcAft>
              <a:buClr>
                <a:srgbClr val="000000"/>
              </a:buClr>
              <a:buSzPts val="1200"/>
              <a:buFont typeface="Arial"/>
              <a:buNone/>
            </a:pPr>
            <a:r>
              <a:rPr b="0" i="0" lang="es-419" sz="1200" u="none" cap="none" strike="noStrike">
                <a:solidFill>
                  <a:srgbClr val="E8EEF2"/>
                </a:solidFill>
                <a:latin typeface="Montserrat Medium"/>
                <a:ea typeface="Montserrat Medium"/>
                <a:cs typeface="Montserrat Medium"/>
                <a:sym typeface="Montserrat Medium"/>
              </a:rPr>
              <a:t>2022-2023</a:t>
            </a:r>
            <a:endParaRPr b="0" i="0" sz="1200" u="none" cap="none" strike="noStrike">
              <a:solidFill>
                <a:srgbClr val="E8EEF2"/>
              </a:solidFill>
              <a:latin typeface="Montserrat Medium"/>
              <a:ea typeface="Montserrat Medium"/>
              <a:cs typeface="Montserrat Medium"/>
              <a:sym typeface="Montserrat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137" name="Shape 137"/>
        <p:cNvGrpSpPr/>
        <p:nvPr/>
      </p:nvGrpSpPr>
      <p:grpSpPr>
        <a:xfrm>
          <a:off x="0" y="0"/>
          <a:ext cx="0" cy="0"/>
          <a:chOff x="0" y="0"/>
          <a:chExt cx="0" cy="0"/>
        </a:xfrm>
      </p:grpSpPr>
      <p:sp>
        <p:nvSpPr>
          <p:cNvPr id="138" name="Google Shape;138;p22"/>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139" name="Google Shape;139;p22"/>
          <p:cNvSpPr txBox="1"/>
          <p:nvPr/>
        </p:nvSpPr>
        <p:spPr>
          <a:xfrm>
            <a:off x="3432600" y="320700"/>
            <a:ext cx="22788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OPTIMIZERS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140" name="Google Shape;140;p22"/>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141" name="Google Shape;141;p2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2"/>
          <p:cNvSpPr txBox="1"/>
          <p:nvPr/>
        </p:nvSpPr>
        <p:spPr>
          <a:xfrm>
            <a:off x="190550" y="905700"/>
            <a:ext cx="76398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s-419" sz="1500" cap="none" strike="noStrike">
                <a:solidFill>
                  <a:schemeClr val="lt1"/>
                </a:solidFill>
                <a:latin typeface="Montserrat"/>
                <a:ea typeface="Montserrat"/>
                <a:cs typeface="Montserrat"/>
                <a:sym typeface="Montserrat"/>
              </a:rPr>
              <a:t>SGD </a:t>
            </a:r>
            <a:r>
              <a:rPr b="1" i="0" lang="es-419" sz="1500" u="none" cap="none" strike="noStrike">
                <a:solidFill>
                  <a:srgbClr val="E8EEF2"/>
                </a:solidFill>
                <a:latin typeface="Montserrat"/>
                <a:ea typeface="Montserrat"/>
                <a:cs typeface="Montserrat"/>
                <a:sym typeface="Montserrat"/>
              </a:rPr>
              <a:t>− Stochastic gradient descent optimizer.</a:t>
            </a:r>
            <a:endParaRPr b="1" i="0" sz="2900" u="none" cap="none" strike="noStrike">
              <a:solidFill>
                <a:srgbClr val="E8EEF2"/>
              </a:solidFill>
              <a:latin typeface="Montserrat"/>
              <a:ea typeface="Montserrat"/>
              <a:cs typeface="Montserrat"/>
              <a:sym typeface="Montserrat"/>
            </a:endParaRPr>
          </a:p>
        </p:txBody>
      </p:sp>
      <p:pic>
        <p:nvPicPr>
          <p:cNvPr id="144" name="Google Shape;144;p22"/>
          <p:cNvPicPr preferRelativeResize="0"/>
          <p:nvPr/>
        </p:nvPicPr>
        <p:blipFill rotWithShape="1">
          <a:blip r:embed="rId4">
            <a:alphaModFix/>
          </a:blip>
          <a:srcRect b="0" l="0" r="0" t="0"/>
          <a:stretch/>
        </p:blipFill>
        <p:spPr>
          <a:xfrm>
            <a:off x="329300" y="1390275"/>
            <a:ext cx="6278473" cy="400200"/>
          </a:xfrm>
          <a:prstGeom prst="rect">
            <a:avLst/>
          </a:prstGeom>
          <a:noFill/>
          <a:ln>
            <a:noFill/>
          </a:ln>
        </p:spPr>
      </p:pic>
      <p:sp>
        <p:nvSpPr>
          <p:cNvPr id="145" name="Google Shape;145;p22"/>
          <p:cNvSpPr txBox="1"/>
          <p:nvPr/>
        </p:nvSpPr>
        <p:spPr>
          <a:xfrm>
            <a:off x="329300" y="1859550"/>
            <a:ext cx="7364400" cy="2844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0"/>
              </a:spcAft>
              <a:buClr>
                <a:srgbClr val="000000"/>
              </a:buClr>
              <a:buSzPts val="1400"/>
              <a:buFont typeface="Arial"/>
              <a:buNone/>
            </a:pPr>
            <a:r>
              <a:rPr b="1" i="0" lang="es-419" sz="1400" u="none" cap="none" strike="noStrike">
                <a:solidFill>
                  <a:srgbClr val="E8EEF2"/>
                </a:solidFill>
                <a:latin typeface="Montserrat"/>
                <a:ea typeface="Montserrat"/>
                <a:cs typeface="Montserrat"/>
                <a:sym typeface="Montserrat"/>
              </a:rPr>
              <a:t>Advantages</a:t>
            </a:r>
            <a:r>
              <a:rPr b="0" i="0" lang="es-419" sz="1400" u="none" cap="none" strike="noStrike">
                <a:solidFill>
                  <a:srgbClr val="E8EEF2"/>
                </a:solidFill>
                <a:latin typeface="Montserrat"/>
                <a:ea typeface="Montserrat"/>
                <a:cs typeface="Montserrat"/>
                <a:sym typeface="Montserrat"/>
              </a:rPr>
              <a:t>:</a:t>
            </a:r>
            <a:endParaRPr b="0" i="0" sz="1400" u="none" cap="none" strike="noStrike">
              <a:solidFill>
                <a:srgbClr val="E8EEF2"/>
              </a:solidFill>
              <a:latin typeface="Montserrat"/>
              <a:ea typeface="Montserrat"/>
              <a:cs typeface="Montserrat"/>
              <a:sym typeface="Montserrat"/>
            </a:endParaRPr>
          </a:p>
          <a:p>
            <a:pPr indent="-317500" lvl="0" marL="457200" marR="0" rtl="0" algn="l">
              <a:lnSpc>
                <a:spcPct val="115000"/>
              </a:lnSpc>
              <a:spcBef>
                <a:spcPts val="1200"/>
              </a:spcBef>
              <a:spcAft>
                <a:spcPts val="0"/>
              </a:spcAft>
              <a:buClr>
                <a:srgbClr val="E8EEF2"/>
              </a:buClr>
              <a:buSzPts val="1400"/>
              <a:buFont typeface="Montserrat"/>
              <a:buAutoNum type="arabicPeriod"/>
            </a:pPr>
            <a:r>
              <a:rPr b="0" i="0" lang="es-419" sz="1400" u="none" cap="none" strike="noStrike">
                <a:solidFill>
                  <a:srgbClr val="E8EEF2"/>
                </a:solidFill>
                <a:latin typeface="Montserrat"/>
                <a:ea typeface="Montserrat"/>
                <a:cs typeface="Montserrat"/>
                <a:sym typeface="Montserrat"/>
              </a:rPr>
              <a:t>Frequent updates of model parameters hence, converges in less time.</a:t>
            </a:r>
            <a:endParaRPr b="0" i="0" sz="1400" u="none" cap="none" strike="noStrike">
              <a:solidFill>
                <a:srgbClr val="E8EEF2"/>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E8EEF2"/>
              </a:buClr>
              <a:buSzPts val="1400"/>
              <a:buFont typeface="Montserrat"/>
              <a:buAutoNum type="arabicPeriod"/>
            </a:pPr>
            <a:r>
              <a:rPr b="0" i="0" lang="es-419" sz="1400" u="none" cap="none" strike="noStrike">
                <a:solidFill>
                  <a:srgbClr val="E8EEF2"/>
                </a:solidFill>
                <a:latin typeface="Montserrat"/>
                <a:ea typeface="Montserrat"/>
                <a:cs typeface="Montserrat"/>
                <a:sym typeface="Montserrat"/>
              </a:rPr>
              <a:t>Requires less memory as no need to store values of loss functions.</a:t>
            </a:r>
            <a:endParaRPr b="0" i="0" sz="1400" u="none" cap="none" strike="noStrike">
              <a:solidFill>
                <a:srgbClr val="E8EEF2"/>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E8EEF2"/>
              </a:buClr>
              <a:buSzPts val="1400"/>
              <a:buFont typeface="Montserrat"/>
              <a:buAutoNum type="arabicPeriod"/>
            </a:pPr>
            <a:r>
              <a:rPr b="0" i="0" lang="es-419" sz="1400" u="none" cap="none" strike="noStrike">
                <a:solidFill>
                  <a:srgbClr val="E8EEF2"/>
                </a:solidFill>
                <a:latin typeface="Montserrat"/>
                <a:ea typeface="Montserrat"/>
                <a:cs typeface="Montserrat"/>
                <a:sym typeface="Montserrat"/>
              </a:rPr>
              <a:t>May get new minima’s.</a:t>
            </a:r>
            <a:endParaRPr b="0" i="0" sz="1400" u="none" cap="none" strike="noStrike">
              <a:solidFill>
                <a:srgbClr val="E8EEF2"/>
              </a:solidFill>
              <a:latin typeface="Montserrat"/>
              <a:ea typeface="Montserrat"/>
              <a:cs typeface="Montserrat"/>
              <a:sym typeface="Montserrat"/>
            </a:endParaRPr>
          </a:p>
          <a:p>
            <a:pPr indent="0" lvl="0" marL="0" marR="0" rtl="0" algn="l">
              <a:lnSpc>
                <a:spcPct val="115000"/>
              </a:lnSpc>
              <a:spcBef>
                <a:spcPts val="1200"/>
              </a:spcBef>
              <a:spcAft>
                <a:spcPts val="0"/>
              </a:spcAft>
              <a:buClr>
                <a:srgbClr val="000000"/>
              </a:buClr>
              <a:buSzPts val="1400"/>
              <a:buFont typeface="Arial"/>
              <a:buNone/>
            </a:pPr>
            <a:r>
              <a:rPr b="1" i="0" lang="es-419" sz="1400" u="none" cap="none" strike="noStrike">
                <a:solidFill>
                  <a:srgbClr val="E8EEF2"/>
                </a:solidFill>
                <a:latin typeface="Montserrat"/>
                <a:ea typeface="Montserrat"/>
                <a:cs typeface="Montserrat"/>
                <a:sym typeface="Montserrat"/>
              </a:rPr>
              <a:t>Disadvantages</a:t>
            </a:r>
            <a:r>
              <a:rPr b="0" i="0" lang="es-419" sz="1400" u="none" cap="none" strike="noStrike">
                <a:solidFill>
                  <a:srgbClr val="E8EEF2"/>
                </a:solidFill>
                <a:latin typeface="Montserrat"/>
                <a:ea typeface="Montserrat"/>
                <a:cs typeface="Montserrat"/>
                <a:sym typeface="Montserrat"/>
              </a:rPr>
              <a:t>:</a:t>
            </a:r>
            <a:endParaRPr b="0" i="0" sz="1400" u="none" cap="none" strike="noStrike">
              <a:solidFill>
                <a:srgbClr val="E8EEF2"/>
              </a:solidFill>
              <a:latin typeface="Montserrat"/>
              <a:ea typeface="Montserrat"/>
              <a:cs typeface="Montserrat"/>
              <a:sym typeface="Montserrat"/>
            </a:endParaRPr>
          </a:p>
          <a:p>
            <a:pPr indent="-317500" lvl="0" marL="457200" marR="0" rtl="0" algn="l">
              <a:lnSpc>
                <a:spcPct val="115000"/>
              </a:lnSpc>
              <a:spcBef>
                <a:spcPts val="1200"/>
              </a:spcBef>
              <a:spcAft>
                <a:spcPts val="0"/>
              </a:spcAft>
              <a:buClr>
                <a:srgbClr val="E8EEF2"/>
              </a:buClr>
              <a:buSzPts val="1400"/>
              <a:buFont typeface="Montserrat"/>
              <a:buAutoNum type="arabicPeriod"/>
            </a:pPr>
            <a:r>
              <a:rPr b="0" i="0" lang="es-419" sz="1400" u="none" cap="none" strike="noStrike">
                <a:solidFill>
                  <a:srgbClr val="E8EEF2"/>
                </a:solidFill>
                <a:latin typeface="Montserrat"/>
                <a:ea typeface="Montserrat"/>
                <a:cs typeface="Montserrat"/>
                <a:sym typeface="Montserrat"/>
              </a:rPr>
              <a:t>High variance in model parameters.</a:t>
            </a:r>
            <a:endParaRPr b="0" i="0" sz="1400" u="none" cap="none" strike="noStrike">
              <a:solidFill>
                <a:srgbClr val="E8EEF2"/>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E8EEF2"/>
              </a:buClr>
              <a:buSzPts val="1400"/>
              <a:buFont typeface="Montserrat"/>
              <a:buAutoNum type="arabicPeriod"/>
            </a:pPr>
            <a:r>
              <a:rPr b="0" i="0" lang="es-419" sz="1400" u="none" cap="none" strike="noStrike">
                <a:solidFill>
                  <a:srgbClr val="E8EEF2"/>
                </a:solidFill>
                <a:latin typeface="Montserrat"/>
                <a:ea typeface="Montserrat"/>
                <a:cs typeface="Montserrat"/>
                <a:sym typeface="Montserrat"/>
              </a:rPr>
              <a:t>May shoot even after achieving global minima.</a:t>
            </a:r>
            <a:endParaRPr b="0" i="0" sz="1400" u="none" cap="none" strike="noStrike">
              <a:solidFill>
                <a:srgbClr val="E8EEF2"/>
              </a:solidFill>
              <a:latin typeface="Montserrat"/>
              <a:ea typeface="Montserrat"/>
              <a:cs typeface="Montserrat"/>
              <a:sym typeface="Montserrat"/>
            </a:endParaRPr>
          </a:p>
          <a:p>
            <a:pPr indent="-317500" lvl="0" marL="457200" marR="0" rtl="0" algn="l">
              <a:lnSpc>
                <a:spcPct val="115000"/>
              </a:lnSpc>
              <a:spcBef>
                <a:spcPts val="0"/>
              </a:spcBef>
              <a:spcAft>
                <a:spcPts val="0"/>
              </a:spcAft>
              <a:buClr>
                <a:srgbClr val="E8EEF2"/>
              </a:buClr>
              <a:buSzPts val="1400"/>
              <a:buFont typeface="Montserrat"/>
              <a:buAutoNum type="arabicPeriod"/>
            </a:pPr>
            <a:r>
              <a:rPr b="0" i="0" lang="es-419" sz="1400" u="none" cap="none" strike="noStrike">
                <a:solidFill>
                  <a:srgbClr val="E8EEF2"/>
                </a:solidFill>
                <a:latin typeface="Montserrat"/>
                <a:ea typeface="Montserrat"/>
                <a:cs typeface="Montserrat"/>
                <a:sym typeface="Montserrat"/>
              </a:rPr>
              <a:t>To get the same convergence as gradient descent needs to slowly reduce the value of learning rate.</a:t>
            </a:r>
            <a:endParaRPr b="0" i="0" sz="1400" u="none" cap="none" strike="noStrike">
              <a:solidFill>
                <a:srgbClr val="E8EEF2"/>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0" st="0"/>
                                            </p:txEl>
                                          </p:spTgt>
                                        </p:tgtEl>
                                        <p:attrNameLst>
                                          <p:attrName>style.visibility</p:attrName>
                                        </p:attrNameLst>
                                      </p:cBhvr>
                                      <p:to>
                                        <p:strVal val="visible"/>
                                      </p:to>
                                    </p:set>
                                    <p:animEffect filter="fade" transition="in">
                                      <p:cBhvr>
                                        <p:cTn dur="1000"/>
                                        <p:tgtEl>
                                          <p:spTgt spid="14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1" st="1"/>
                                            </p:txEl>
                                          </p:spTgt>
                                        </p:tgtEl>
                                        <p:attrNameLst>
                                          <p:attrName>style.visibility</p:attrName>
                                        </p:attrNameLst>
                                      </p:cBhvr>
                                      <p:to>
                                        <p:strVal val="visible"/>
                                      </p:to>
                                    </p:set>
                                    <p:animEffect filter="fade" transition="in">
                                      <p:cBhvr>
                                        <p:cTn dur="1000"/>
                                        <p:tgtEl>
                                          <p:spTgt spid="14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2" st="2"/>
                                            </p:txEl>
                                          </p:spTgt>
                                        </p:tgtEl>
                                        <p:attrNameLst>
                                          <p:attrName>style.visibility</p:attrName>
                                        </p:attrNameLst>
                                      </p:cBhvr>
                                      <p:to>
                                        <p:strVal val="visible"/>
                                      </p:to>
                                    </p:set>
                                    <p:animEffect filter="fade" transition="in">
                                      <p:cBhvr>
                                        <p:cTn dur="1000"/>
                                        <p:tgtEl>
                                          <p:spTgt spid="14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3" st="3"/>
                                            </p:txEl>
                                          </p:spTgt>
                                        </p:tgtEl>
                                        <p:attrNameLst>
                                          <p:attrName>style.visibility</p:attrName>
                                        </p:attrNameLst>
                                      </p:cBhvr>
                                      <p:to>
                                        <p:strVal val="visible"/>
                                      </p:to>
                                    </p:set>
                                    <p:animEffect filter="fade" transition="in">
                                      <p:cBhvr>
                                        <p:cTn dur="1000"/>
                                        <p:tgtEl>
                                          <p:spTgt spid="14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4" st="4"/>
                                            </p:txEl>
                                          </p:spTgt>
                                        </p:tgtEl>
                                        <p:attrNameLst>
                                          <p:attrName>style.visibility</p:attrName>
                                        </p:attrNameLst>
                                      </p:cBhvr>
                                      <p:to>
                                        <p:strVal val="visible"/>
                                      </p:to>
                                    </p:set>
                                    <p:animEffect filter="fade" transition="in">
                                      <p:cBhvr>
                                        <p:cTn dur="1000"/>
                                        <p:tgtEl>
                                          <p:spTgt spid="14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5" st="5"/>
                                            </p:txEl>
                                          </p:spTgt>
                                        </p:tgtEl>
                                        <p:attrNameLst>
                                          <p:attrName>style.visibility</p:attrName>
                                        </p:attrNameLst>
                                      </p:cBhvr>
                                      <p:to>
                                        <p:strVal val="visible"/>
                                      </p:to>
                                    </p:set>
                                    <p:animEffect filter="fade" transition="in">
                                      <p:cBhvr>
                                        <p:cTn dur="1000"/>
                                        <p:tgtEl>
                                          <p:spTgt spid="14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6" st="6"/>
                                            </p:txEl>
                                          </p:spTgt>
                                        </p:tgtEl>
                                        <p:attrNameLst>
                                          <p:attrName>style.visibility</p:attrName>
                                        </p:attrNameLst>
                                      </p:cBhvr>
                                      <p:to>
                                        <p:strVal val="visible"/>
                                      </p:to>
                                    </p:set>
                                    <p:animEffect filter="fade" transition="in">
                                      <p:cBhvr>
                                        <p:cTn dur="1000"/>
                                        <p:tgtEl>
                                          <p:spTgt spid="14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7" st="7"/>
                                            </p:txEl>
                                          </p:spTgt>
                                        </p:tgtEl>
                                        <p:attrNameLst>
                                          <p:attrName>style.visibility</p:attrName>
                                        </p:attrNameLst>
                                      </p:cBhvr>
                                      <p:to>
                                        <p:strVal val="visible"/>
                                      </p:to>
                                    </p:set>
                                    <p:animEffect filter="fade" transition="in">
                                      <p:cBhvr>
                                        <p:cTn dur="1000"/>
                                        <p:tgtEl>
                                          <p:spTgt spid="145">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149" name="Shape 149"/>
        <p:cNvGrpSpPr/>
        <p:nvPr/>
      </p:nvGrpSpPr>
      <p:grpSpPr>
        <a:xfrm>
          <a:off x="0" y="0"/>
          <a:ext cx="0" cy="0"/>
          <a:chOff x="0" y="0"/>
          <a:chExt cx="0" cy="0"/>
        </a:xfrm>
      </p:grpSpPr>
      <p:sp>
        <p:nvSpPr>
          <p:cNvPr id="150" name="Google Shape;150;p23"/>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151" name="Google Shape;151;p23"/>
          <p:cNvSpPr txBox="1"/>
          <p:nvPr/>
        </p:nvSpPr>
        <p:spPr>
          <a:xfrm>
            <a:off x="3432600" y="320700"/>
            <a:ext cx="22788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OPTIMIZERS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152" name="Google Shape;152;p23"/>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153" name="Google Shape;153;p2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3"/>
          <p:cNvSpPr txBox="1"/>
          <p:nvPr/>
        </p:nvSpPr>
        <p:spPr>
          <a:xfrm>
            <a:off x="190550" y="905700"/>
            <a:ext cx="76398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s-419" sz="1500" u="none" cap="none" strike="noStrike">
                <a:solidFill>
                  <a:srgbClr val="E8EEF2"/>
                </a:solidFill>
                <a:latin typeface="Montserrat"/>
                <a:ea typeface="Montserrat"/>
                <a:cs typeface="Montserrat"/>
                <a:sym typeface="Montserrat"/>
              </a:rPr>
              <a:t>Adam − Adam optimizer</a:t>
            </a:r>
            <a:endParaRPr b="1" i="0" sz="1500" u="none" cap="none" strike="noStrike">
              <a:solidFill>
                <a:srgbClr val="E8EEF2"/>
              </a:solidFill>
              <a:latin typeface="Montserrat"/>
              <a:ea typeface="Montserrat"/>
              <a:cs typeface="Montserrat"/>
              <a:sym typeface="Montserrat"/>
            </a:endParaRPr>
          </a:p>
        </p:txBody>
      </p:sp>
      <p:sp>
        <p:nvSpPr>
          <p:cNvPr id="156" name="Google Shape;156;p23"/>
          <p:cNvSpPr txBox="1"/>
          <p:nvPr/>
        </p:nvSpPr>
        <p:spPr>
          <a:xfrm>
            <a:off x="381150" y="2470475"/>
            <a:ext cx="8381700" cy="20994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15000"/>
              </a:lnSpc>
              <a:spcBef>
                <a:spcPts val="1200"/>
              </a:spcBef>
              <a:spcAft>
                <a:spcPts val="0"/>
              </a:spcAft>
              <a:buClr>
                <a:srgbClr val="E8EEF2"/>
              </a:buClr>
              <a:buSzPts val="1800"/>
              <a:buFont typeface="Montserrat Medium"/>
              <a:buChar char="●"/>
            </a:pPr>
            <a:r>
              <a:rPr b="1" i="0" lang="es-419" sz="1400" cap="none" strike="noStrike">
                <a:solidFill>
                  <a:schemeClr val="lt1"/>
                </a:solidFill>
                <a:latin typeface="Montserrat"/>
                <a:ea typeface="Montserrat"/>
                <a:cs typeface="Montserrat"/>
                <a:sym typeface="Montserrat"/>
              </a:rPr>
              <a:t>Adam</a:t>
            </a:r>
            <a:r>
              <a:rPr b="1" i="0" lang="es-419" sz="1400" u="none" cap="none" strike="noStrike">
                <a:solidFill>
                  <a:schemeClr val="lt1"/>
                </a:solidFill>
                <a:latin typeface="Montserrat"/>
                <a:ea typeface="Montserrat"/>
                <a:cs typeface="Montserrat"/>
                <a:sym typeface="Montserrat"/>
              </a:rPr>
              <a:t> </a:t>
            </a:r>
            <a:r>
              <a:rPr b="0" i="0" lang="es-419" sz="1400" u="none" cap="none" strike="noStrike">
                <a:solidFill>
                  <a:srgbClr val="E8EEF2"/>
                </a:solidFill>
                <a:latin typeface="Montserrat"/>
                <a:ea typeface="Montserrat"/>
                <a:cs typeface="Montserrat"/>
                <a:sym typeface="Montserrat"/>
              </a:rPr>
              <a:t>(Adaptive Moment Estimation) works with momentums of first and second order. </a:t>
            </a:r>
            <a:endParaRPr b="0" i="0" sz="1400" u="none" cap="none" strike="noStrike">
              <a:solidFill>
                <a:srgbClr val="E8EEF2"/>
              </a:solidFill>
              <a:latin typeface="Montserrat"/>
              <a:ea typeface="Montserrat"/>
              <a:cs typeface="Montserrat"/>
              <a:sym typeface="Montserrat"/>
            </a:endParaRPr>
          </a:p>
          <a:p>
            <a:pPr indent="-342900" lvl="0" marL="457200" marR="0" rtl="0" algn="l">
              <a:lnSpc>
                <a:spcPct val="115000"/>
              </a:lnSpc>
              <a:spcBef>
                <a:spcPts val="0"/>
              </a:spcBef>
              <a:spcAft>
                <a:spcPts val="0"/>
              </a:spcAft>
              <a:buClr>
                <a:srgbClr val="E8EEF2"/>
              </a:buClr>
              <a:buSzPts val="1800"/>
              <a:buFont typeface="Montserrat Medium"/>
              <a:buChar char="●"/>
            </a:pPr>
            <a:r>
              <a:rPr b="0" i="0" lang="es-419" sz="1400" u="none" cap="none" strike="noStrike">
                <a:solidFill>
                  <a:srgbClr val="E8EEF2"/>
                </a:solidFill>
                <a:latin typeface="Montserrat"/>
                <a:ea typeface="Montserrat"/>
                <a:cs typeface="Montserrat"/>
                <a:sym typeface="Montserrat"/>
              </a:rPr>
              <a:t>The intuition behind the Adam is that we don’t want to roll so fast just because we can jump over the minimum, we want to decrease the velocity a little bit for a careful search. </a:t>
            </a:r>
            <a:endParaRPr b="0" i="0" sz="1400" u="none" cap="none" strike="noStrike">
              <a:solidFill>
                <a:srgbClr val="E8EEF2"/>
              </a:solidFill>
              <a:latin typeface="Montserrat"/>
              <a:ea typeface="Montserrat"/>
              <a:cs typeface="Montserrat"/>
              <a:sym typeface="Montserrat"/>
            </a:endParaRPr>
          </a:p>
          <a:p>
            <a:pPr indent="-342900" lvl="0" marL="457200" marR="0" rtl="0" algn="l">
              <a:lnSpc>
                <a:spcPct val="115000"/>
              </a:lnSpc>
              <a:spcBef>
                <a:spcPts val="0"/>
              </a:spcBef>
              <a:spcAft>
                <a:spcPts val="0"/>
              </a:spcAft>
              <a:buClr>
                <a:srgbClr val="E8EEF2"/>
              </a:buClr>
              <a:buSzPts val="1800"/>
              <a:buFont typeface="Montserrat Medium"/>
              <a:buChar char="●"/>
            </a:pPr>
            <a:r>
              <a:rPr b="0" i="0" lang="es-419" sz="1400" u="none" cap="none" strike="noStrike">
                <a:solidFill>
                  <a:srgbClr val="E8EEF2"/>
                </a:solidFill>
                <a:latin typeface="Montserrat"/>
                <a:ea typeface="Montserrat"/>
                <a:cs typeface="Montserrat"/>
                <a:sym typeface="Montserrat"/>
              </a:rPr>
              <a:t>In addition to storing an exponentially decaying average of past squared gradients like </a:t>
            </a:r>
            <a:r>
              <a:rPr b="1" i="0" lang="es-419" sz="1400" u="none" cap="none" strike="noStrike">
                <a:solidFill>
                  <a:srgbClr val="E8EEF2"/>
                </a:solidFill>
                <a:latin typeface="Montserrat"/>
                <a:ea typeface="Montserrat"/>
                <a:cs typeface="Montserrat"/>
                <a:sym typeface="Montserrat"/>
              </a:rPr>
              <a:t>AdaDelta</a:t>
            </a:r>
            <a:r>
              <a:rPr b="0" i="0" lang="es-419" sz="1400" u="none" cap="none" strike="noStrike">
                <a:solidFill>
                  <a:srgbClr val="E8EEF2"/>
                </a:solidFill>
                <a:latin typeface="Montserrat"/>
                <a:ea typeface="Montserrat"/>
                <a:cs typeface="Montserrat"/>
                <a:sym typeface="Montserrat"/>
              </a:rPr>
              <a:t>, </a:t>
            </a:r>
            <a:r>
              <a:rPr b="1" i="1" lang="es-419" sz="1400" u="none" cap="none" strike="noStrike">
                <a:solidFill>
                  <a:srgbClr val="E8EEF2"/>
                </a:solidFill>
                <a:latin typeface="Montserrat"/>
                <a:ea typeface="Montserrat"/>
                <a:cs typeface="Montserrat"/>
                <a:sym typeface="Montserrat"/>
              </a:rPr>
              <a:t>Adam</a:t>
            </a:r>
            <a:r>
              <a:rPr b="0" i="1" lang="es-419" sz="1400" u="none" cap="none" strike="noStrike">
                <a:solidFill>
                  <a:srgbClr val="E8EEF2"/>
                </a:solidFill>
                <a:latin typeface="Montserrat"/>
                <a:ea typeface="Montserrat"/>
                <a:cs typeface="Montserrat"/>
                <a:sym typeface="Montserrat"/>
              </a:rPr>
              <a:t> </a:t>
            </a:r>
            <a:r>
              <a:rPr b="0" i="0" lang="es-419" sz="1400" u="none" cap="none" strike="noStrike">
                <a:solidFill>
                  <a:srgbClr val="E8EEF2"/>
                </a:solidFill>
                <a:latin typeface="Montserrat"/>
                <a:ea typeface="Montserrat"/>
                <a:cs typeface="Montserrat"/>
                <a:sym typeface="Montserrat"/>
              </a:rPr>
              <a:t>also keeps an exponentially decaying average of past gradients </a:t>
            </a:r>
            <a:r>
              <a:rPr b="1" i="0" lang="es-419" sz="1400" u="none" cap="none" strike="noStrike">
                <a:solidFill>
                  <a:srgbClr val="E8EEF2"/>
                </a:solidFill>
                <a:latin typeface="Montserrat"/>
                <a:ea typeface="Montserrat"/>
                <a:cs typeface="Montserrat"/>
                <a:sym typeface="Montserrat"/>
              </a:rPr>
              <a:t>M(t).</a:t>
            </a:r>
            <a:endParaRPr b="0" i="0" sz="1800" u="none" cap="none" strike="noStrike">
              <a:solidFill>
                <a:srgbClr val="E8EEF2"/>
              </a:solidFill>
              <a:latin typeface="Montserrat Medium"/>
              <a:ea typeface="Montserrat Medium"/>
              <a:cs typeface="Montserrat Medium"/>
              <a:sym typeface="Montserrat Medium"/>
            </a:endParaRPr>
          </a:p>
        </p:txBody>
      </p:sp>
      <p:pic>
        <p:nvPicPr>
          <p:cNvPr id="157" name="Google Shape;157;p23"/>
          <p:cNvPicPr preferRelativeResize="0"/>
          <p:nvPr/>
        </p:nvPicPr>
        <p:blipFill rotWithShape="1">
          <a:blip r:embed="rId4">
            <a:alphaModFix/>
          </a:blip>
          <a:srcRect b="0" l="0" r="0" t="0"/>
          <a:stretch/>
        </p:blipFill>
        <p:spPr>
          <a:xfrm>
            <a:off x="1362400" y="1321200"/>
            <a:ext cx="5959601" cy="846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xEl>
                                              <p:pRg end="0" st="0"/>
                                            </p:txEl>
                                          </p:spTgt>
                                        </p:tgtEl>
                                        <p:attrNameLst>
                                          <p:attrName>style.visibility</p:attrName>
                                        </p:attrNameLst>
                                      </p:cBhvr>
                                      <p:to>
                                        <p:strVal val="visible"/>
                                      </p:to>
                                    </p:set>
                                    <p:animEffect filter="fade" transition="in">
                                      <p:cBhvr>
                                        <p:cTn dur="1000"/>
                                        <p:tgtEl>
                                          <p:spTgt spid="15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xEl>
                                              <p:pRg end="1" st="1"/>
                                            </p:txEl>
                                          </p:spTgt>
                                        </p:tgtEl>
                                        <p:attrNameLst>
                                          <p:attrName>style.visibility</p:attrName>
                                        </p:attrNameLst>
                                      </p:cBhvr>
                                      <p:to>
                                        <p:strVal val="visible"/>
                                      </p:to>
                                    </p:set>
                                    <p:animEffect filter="fade" transition="in">
                                      <p:cBhvr>
                                        <p:cTn dur="1000"/>
                                        <p:tgtEl>
                                          <p:spTgt spid="15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xEl>
                                              <p:pRg end="2" st="2"/>
                                            </p:txEl>
                                          </p:spTgt>
                                        </p:tgtEl>
                                        <p:attrNameLst>
                                          <p:attrName>style.visibility</p:attrName>
                                        </p:attrNameLst>
                                      </p:cBhvr>
                                      <p:to>
                                        <p:strVal val="visible"/>
                                      </p:to>
                                    </p:set>
                                    <p:animEffect filter="fade" transition="in">
                                      <p:cBhvr>
                                        <p:cTn dur="1000"/>
                                        <p:tgtEl>
                                          <p:spTgt spid="15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161" name="Shape 161"/>
        <p:cNvGrpSpPr/>
        <p:nvPr/>
      </p:nvGrpSpPr>
      <p:grpSpPr>
        <a:xfrm>
          <a:off x="0" y="0"/>
          <a:ext cx="0" cy="0"/>
          <a:chOff x="0" y="0"/>
          <a:chExt cx="0" cy="0"/>
        </a:xfrm>
      </p:grpSpPr>
      <p:sp>
        <p:nvSpPr>
          <p:cNvPr id="162" name="Google Shape;162;p24"/>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163" name="Google Shape;163;p24"/>
          <p:cNvSpPr txBox="1"/>
          <p:nvPr/>
        </p:nvSpPr>
        <p:spPr>
          <a:xfrm>
            <a:off x="3432600" y="320700"/>
            <a:ext cx="22788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OPTIMIZERS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164" name="Google Shape;164;p24"/>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165" name="Google Shape;165;p2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4"/>
          <p:cNvSpPr txBox="1"/>
          <p:nvPr/>
        </p:nvSpPr>
        <p:spPr>
          <a:xfrm>
            <a:off x="190550" y="905700"/>
            <a:ext cx="76398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s-419" sz="1500" u="none" cap="none" strike="noStrike">
                <a:solidFill>
                  <a:srgbClr val="E8EEF2"/>
                </a:solidFill>
                <a:latin typeface="Montserrat"/>
                <a:ea typeface="Montserrat"/>
                <a:cs typeface="Montserrat"/>
                <a:sym typeface="Montserrat"/>
              </a:rPr>
              <a:t>Adam − Adam optimizer</a:t>
            </a:r>
            <a:endParaRPr b="1" i="0" sz="1500" u="none" cap="none" strike="noStrike">
              <a:solidFill>
                <a:srgbClr val="E8EEF2"/>
              </a:solidFill>
              <a:latin typeface="Montserrat"/>
              <a:ea typeface="Montserrat"/>
              <a:cs typeface="Montserrat"/>
              <a:sym typeface="Montserrat"/>
            </a:endParaRPr>
          </a:p>
        </p:txBody>
      </p:sp>
      <p:sp>
        <p:nvSpPr>
          <p:cNvPr id="168" name="Google Shape;168;p24"/>
          <p:cNvSpPr txBox="1"/>
          <p:nvPr/>
        </p:nvSpPr>
        <p:spPr>
          <a:xfrm>
            <a:off x="381150" y="2470475"/>
            <a:ext cx="8381700" cy="2025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0"/>
              </a:spcAft>
              <a:buClr>
                <a:srgbClr val="000000"/>
              </a:buClr>
              <a:buSzPts val="1600"/>
              <a:buFont typeface="Arial"/>
              <a:buNone/>
            </a:pPr>
            <a:r>
              <a:rPr b="1" i="0" lang="es-419" sz="1600" u="none" cap="none" strike="noStrike">
                <a:solidFill>
                  <a:srgbClr val="E8EEF2"/>
                </a:solidFill>
                <a:latin typeface="Roboto Mono"/>
                <a:ea typeface="Roboto Mono"/>
                <a:cs typeface="Roboto Mono"/>
                <a:sym typeface="Roboto Mono"/>
              </a:rPr>
              <a:t>Advantages</a:t>
            </a:r>
            <a:r>
              <a:rPr b="0" i="0" lang="es-419" sz="1600" u="none" cap="none" strike="noStrike">
                <a:solidFill>
                  <a:srgbClr val="E8EEF2"/>
                </a:solidFill>
                <a:latin typeface="Roboto Mono"/>
                <a:ea typeface="Roboto Mono"/>
                <a:cs typeface="Roboto Mono"/>
                <a:sym typeface="Roboto Mono"/>
              </a:rPr>
              <a:t>:</a:t>
            </a:r>
            <a:endParaRPr b="0" i="0" sz="1600" u="none" cap="none" strike="noStrike">
              <a:solidFill>
                <a:srgbClr val="E8EEF2"/>
              </a:solidFill>
              <a:latin typeface="Roboto Mono"/>
              <a:ea typeface="Roboto Mono"/>
              <a:cs typeface="Roboto Mono"/>
              <a:sym typeface="Roboto Mono"/>
            </a:endParaRPr>
          </a:p>
          <a:p>
            <a:pPr indent="-330200" lvl="0" marL="457200" marR="0" rtl="0" algn="l">
              <a:lnSpc>
                <a:spcPct val="115000"/>
              </a:lnSpc>
              <a:spcBef>
                <a:spcPts val="1200"/>
              </a:spcBef>
              <a:spcAft>
                <a:spcPts val="0"/>
              </a:spcAft>
              <a:buClr>
                <a:srgbClr val="E8EEF2"/>
              </a:buClr>
              <a:buSzPts val="1600"/>
              <a:buFont typeface="Roboto Mono"/>
              <a:buAutoNum type="arabicPeriod"/>
            </a:pPr>
            <a:r>
              <a:rPr b="0" i="0" lang="es-419" sz="1600" u="none" cap="none" strike="noStrike">
                <a:solidFill>
                  <a:srgbClr val="E8EEF2"/>
                </a:solidFill>
                <a:latin typeface="Roboto Mono"/>
                <a:ea typeface="Roboto Mono"/>
                <a:cs typeface="Roboto Mono"/>
                <a:sym typeface="Roboto Mono"/>
              </a:rPr>
              <a:t>The method is too fast and converges rapidly.</a:t>
            </a:r>
            <a:endParaRPr b="0" i="0" sz="1600" u="none" cap="none" strike="noStrike">
              <a:solidFill>
                <a:srgbClr val="E8EEF2"/>
              </a:solidFill>
              <a:latin typeface="Roboto Mono"/>
              <a:ea typeface="Roboto Mono"/>
              <a:cs typeface="Roboto Mono"/>
              <a:sym typeface="Roboto Mono"/>
            </a:endParaRPr>
          </a:p>
          <a:p>
            <a:pPr indent="-330200" lvl="0" marL="457200" marR="0" rtl="0" algn="l">
              <a:lnSpc>
                <a:spcPct val="115000"/>
              </a:lnSpc>
              <a:spcBef>
                <a:spcPts val="0"/>
              </a:spcBef>
              <a:spcAft>
                <a:spcPts val="0"/>
              </a:spcAft>
              <a:buClr>
                <a:srgbClr val="E8EEF2"/>
              </a:buClr>
              <a:buSzPts val="1600"/>
              <a:buFont typeface="Roboto Mono"/>
              <a:buAutoNum type="arabicPeriod"/>
            </a:pPr>
            <a:r>
              <a:rPr b="0" i="0" lang="es-419" sz="1600" u="none" cap="none" strike="noStrike">
                <a:solidFill>
                  <a:srgbClr val="E8EEF2"/>
                </a:solidFill>
                <a:latin typeface="Roboto Mono"/>
                <a:ea typeface="Roboto Mono"/>
                <a:cs typeface="Roboto Mono"/>
                <a:sym typeface="Roboto Mono"/>
              </a:rPr>
              <a:t>Rectifies vanishing learning rate, high variance.</a:t>
            </a:r>
            <a:endParaRPr b="0" i="0" sz="1600" u="none" cap="none" strike="noStrike">
              <a:solidFill>
                <a:srgbClr val="E8EEF2"/>
              </a:solidFill>
              <a:latin typeface="Roboto Mono"/>
              <a:ea typeface="Roboto Mono"/>
              <a:cs typeface="Roboto Mono"/>
              <a:sym typeface="Roboto Mono"/>
            </a:endParaRPr>
          </a:p>
          <a:p>
            <a:pPr indent="0" lvl="0" marL="0" marR="0" rtl="0" algn="l">
              <a:lnSpc>
                <a:spcPct val="115000"/>
              </a:lnSpc>
              <a:spcBef>
                <a:spcPts val="1200"/>
              </a:spcBef>
              <a:spcAft>
                <a:spcPts val="0"/>
              </a:spcAft>
              <a:buClr>
                <a:srgbClr val="000000"/>
              </a:buClr>
              <a:buSzPts val="1600"/>
              <a:buFont typeface="Arial"/>
              <a:buNone/>
            </a:pPr>
            <a:r>
              <a:rPr b="1" i="0" lang="es-419" sz="1600" u="none" cap="none" strike="noStrike">
                <a:solidFill>
                  <a:srgbClr val="E8EEF2"/>
                </a:solidFill>
                <a:latin typeface="Roboto Mono"/>
                <a:ea typeface="Roboto Mono"/>
                <a:cs typeface="Roboto Mono"/>
                <a:sym typeface="Roboto Mono"/>
              </a:rPr>
              <a:t>Disadvantages</a:t>
            </a:r>
            <a:r>
              <a:rPr b="0" i="0" lang="es-419" sz="1600" u="none" cap="none" strike="noStrike">
                <a:solidFill>
                  <a:srgbClr val="E8EEF2"/>
                </a:solidFill>
                <a:latin typeface="Roboto Mono"/>
                <a:ea typeface="Roboto Mono"/>
                <a:cs typeface="Roboto Mono"/>
                <a:sym typeface="Roboto Mono"/>
              </a:rPr>
              <a:t>:</a:t>
            </a:r>
            <a:endParaRPr b="0" i="0" sz="1600" u="none" cap="none" strike="noStrike">
              <a:solidFill>
                <a:srgbClr val="E8EEF2"/>
              </a:solidFill>
              <a:latin typeface="Roboto Mono"/>
              <a:ea typeface="Roboto Mono"/>
              <a:cs typeface="Roboto Mono"/>
              <a:sym typeface="Roboto Mono"/>
            </a:endParaRPr>
          </a:p>
          <a:p>
            <a:pPr indent="0" lvl="0" marL="0" marR="0" rtl="0" algn="l">
              <a:lnSpc>
                <a:spcPct val="115000"/>
              </a:lnSpc>
              <a:spcBef>
                <a:spcPts val="1200"/>
              </a:spcBef>
              <a:spcAft>
                <a:spcPts val="1200"/>
              </a:spcAft>
              <a:buClr>
                <a:srgbClr val="000000"/>
              </a:buClr>
              <a:buSzPts val="1600"/>
              <a:buFont typeface="Arial"/>
              <a:buNone/>
            </a:pPr>
            <a:r>
              <a:rPr b="0" i="0" lang="es-419" sz="1600" u="none" cap="none" strike="noStrike">
                <a:solidFill>
                  <a:srgbClr val="E8EEF2"/>
                </a:solidFill>
                <a:latin typeface="Roboto Mono"/>
                <a:ea typeface="Roboto Mono"/>
                <a:cs typeface="Roboto Mono"/>
                <a:sym typeface="Roboto Mono"/>
              </a:rPr>
              <a:t>Computationally costly.</a:t>
            </a:r>
            <a:endParaRPr b="1" i="0" sz="1900" u="none" cap="none" strike="noStrike">
              <a:solidFill>
                <a:srgbClr val="E8EEF2"/>
              </a:solidFill>
              <a:latin typeface="Roboto Mono"/>
              <a:ea typeface="Roboto Mono"/>
              <a:cs typeface="Roboto Mono"/>
              <a:sym typeface="Roboto Mono"/>
            </a:endParaRPr>
          </a:p>
        </p:txBody>
      </p:sp>
      <p:pic>
        <p:nvPicPr>
          <p:cNvPr id="169" name="Google Shape;169;p24"/>
          <p:cNvPicPr preferRelativeResize="0"/>
          <p:nvPr/>
        </p:nvPicPr>
        <p:blipFill rotWithShape="1">
          <a:blip r:embed="rId4">
            <a:alphaModFix/>
          </a:blip>
          <a:srcRect b="0" l="0" r="0" t="0"/>
          <a:stretch/>
        </p:blipFill>
        <p:spPr>
          <a:xfrm>
            <a:off x="1362400" y="1321200"/>
            <a:ext cx="5959601" cy="846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xEl>
                                              <p:pRg end="0" st="0"/>
                                            </p:txEl>
                                          </p:spTgt>
                                        </p:tgtEl>
                                        <p:attrNameLst>
                                          <p:attrName>style.visibility</p:attrName>
                                        </p:attrNameLst>
                                      </p:cBhvr>
                                      <p:to>
                                        <p:strVal val="visible"/>
                                      </p:to>
                                    </p:set>
                                    <p:animEffect filter="fade" transition="in">
                                      <p:cBhvr>
                                        <p:cTn dur="1000"/>
                                        <p:tgtEl>
                                          <p:spTgt spid="16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xEl>
                                              <p:pRg end="1" st="1"/>
                                            </p:txEl>
                                          </p:spTgt>
                                        </p:tgtEl>
                                        <p:attrNameLst>
                                          <p:attrName>style.visibility</p:attrName>
                                        </p:attrNameLst>
                                      </p:cBhvr>
                                      <p:to>
                                        <p:strVal val="visible"/>
                                      </p:to>
                                    </p:set>
                                    <p:animEffect filter="fade" transition="in">
                                      <p:cBhvr>
                                        <p:cTn dur="1000"/>
                                        <p:tgtEl>
                                          <p:spTgt spid="16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xEl>
                                              <p:pRg end="2" st="2"/>
                                            </p:txEl>
                                          </p:spTgt>
                                        </p:tgtEl>
                                        <p:attrNameLst>
                                          <p:attrName>style.visibility</p:attrName>
                                        </p:attrNameLst>
                                      </p:cBhvr>
                                      <p:to>
                                        <p:strVal val="visible"/>
                                      </p:to>
                                    </p:set>
                                    <p:animEffect filter="fade" transition="in">
                                      <p:cBhvr>
                                        <p:cTn dur="1000"/>
                                        <p:tgtEl>
                                          <p:spTgt spid="16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xEl>
                                              <p:pRg end="3" st="3"/>
                                            </p:txEl>
                                          </p:spTgt>
                                        </p:tgtEl>
                                        <p:attrNameLst>
                                          <p:attrName>style.visibility</p:attrName>
                                        </p:attrNameLst>
                                      </p:cBhvr>
                                      <p:to>
                                        <p:strVal val="visible"/>
                                      </p:to>
                                    </p:set>
                                    <p:animEffect filter="fade" transition="in">
                                      <p:cBhvr>
                                        <p:cTn dur="1000"/>
                                        <p:tgtEl>
                                          <p:spTgt spid="16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xEl>
                                              <p:pRg end="4" st="4"/>
                                            </p:txEl>
                                          </p:spTgt>
                                        </p:tgtEl>
                                        <p:attrNameLst>
                                          <p:attrName>style.visibility</p:attrName>
                                        </p:attrNameLst>
                                      </p:cBhvr>
                                      <p:to>
                                        <p:strVal val="visible"/>
                                      </p:to>
                                    </p:set>
                                    <p:animEffect filter="fade" transition="in">
                                      <p:cBhvr>
                                        <p:cTn dur="1000"/>
                                        <p:tgtEl>
                                          <p:spTgt spid="16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173" name="Shape 173"/>
        <p:cNvGrpSpPr/>
        <p:nvPr/>
      </p:nvGrpSpPr>
      <p:grpSpPr>
        <a:xfrm>
          <a:off x="0" y="0"/>
          <a:ext cx="0" cy="0"/>
          <a:chOff x="0" y="0"/>
          <a:chExt cx="0" cy="0"/>
        </a:xfrm>
      </p:grpSpPr>
      <p:sp>
        <p:nvSpPr>
          <p:cNvPr id="174" name="Google Shape;174;p25"/>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175" name="Google Shape;175;p25"/>
          <p:cNvSpPr txBox="1"/>
          <p:nvPr/>
        </p:nvSpPr>
        <p:spPr>
          <a:xfrm>
            <a:off x="3432600" y="320700"/>
            <a:ext cx="22788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OPTIMIZERS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176" name="Google Shape;176;p25"/>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177" name="Google Shape;177;p2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9" name="Google Shape;179;p25"/>
          <p:cNvPicPr preferRelativeResize="0"/>
          <p:nvPr/>
        </p:nvPicPr>
        <p:blipFill rotWithShape="1">
          <a:blip r:embed="rId4">
            <a:alphaModFix/>
          </a:blip>
          <a:srcRect b="0" l="0" r="0" t="0"/>
          <a:stretch/>
        </p:blipFill>
        <p:spPr>
          <a:xfrm>
            <a:off x="219400" y="757025"/>
            <a:ext cx="3099825" cy="4133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183" name="Shape 183"/>
        <p:cNvGrpSpPr/>
        <p:nvPr/>
      </p:nvGrpSpPr>
      <p:grpSpPr>
        <a:xfrm>
          <a:off x="0" y="0"/>
          <a:ext cx="0" cy="0"/>
          <a:chOff x="0" y="0"/>
          <a:chExt cx="0" cy="0"/>
        </a:xfrm>
      </p:grpSpPr>
      <p:sp>
        <p:nvSpPr>
          <p:cNvPr id="184" name="Google Shape;184;p26"/>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185" name="Google Shape;185;p26"/>
          <p:cNvSpPr txBox="1"/>
          <p:nvPr/>
        </p:nvSpPr>
        <p:spPr>
          <a:xfrm>
            <a:off x="3432600" y="320700"/>
            <a:ext cx="22788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OPTIMIZERS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186" name="Google Shape;186;p26"/>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187" name="Google Shape;187;p2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9" name="Google Shape;189;p26"/>
          <p:cNvPicPr preferRelativeResize="0"/>
          <p:nvPr/>
        </p:nvPicPr>
        <p:blipFill rotWithShape="1">
          <a:blip r:embed="rId4">
            <a:alphaModFix/>
          </a:blip>
          <a:srcRect b="0" l="0" r="0" t="0"/>
          <a:stretch/>
        </p:blipFill>
        <p:spPr>
          <a:xfrm>
            <a:off x="219400" y="757025"/>
            <a:ext cx="3099825" cy="4133100"/>
          </a:xfrm>
          <a:prstGeom prst="rect">
            <a:avLst/>
          </a:prstGeom>
          <a:noFill/>
          <a:ln>
            <a:noFill/>
          </a:ln>
        </p:spPr>
      </p:pic>
      <p:sp>
        <p:nvSpPr>
          <p:cNvPr id="190" name="Google Shape;190;p26"/>
          <p:cNvSpPr txBox="1"/>
          <p:nvPr/>
        </p:nvSpPr>
        <p:spPr>
          <a:xfrm>
            <a:off x="3701150" y="1078925"/>
            <a:ext cx="5267400" cy="3136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0"/>
              </a:spcAft>
              <a:buClr>
                <a:srgbClr val="000000"/>
              </a:buClr>
              <a:buSzPts val="2500"/>
              <a:buFont typeface="Arial"/>
              <a:buNone/>
            </a:pPr>
            <a:r>
              <a:rPr b="1" i="0" lang="es-419" sz="2500" u="none" cap="none" strike="noStrike">
                <a:solidFill>
                  <a:srgbClr val="E8EEF2"/>
                </a:solidFill>
                <a:latin typeface="Montserrat"/>
                <a:ea typeface="Montserrat"/>
                <a:cs typeface="Montserrat"/>
                <a:sym typeface="Montserrat"/>
              </a:rPr>
              <a:t>How to choose optimizers?</a:t>
            </a:r>
            <a:endParaRPr b="1" i="0" sz="2500" u="none" cap="none" strike="noStrike">
              <a:solidFill>
                <a:srgbClr val="E8EEF2"/>
              </a:solidFill>
              <a:latin typeface="Montserrat"/>
              <a:ea typeface="Montserrat"/>
              <a:cs typeface="Montserrat"/>
              <a:sym typeface="Montserrat"/>
            </a:endParaRPr>
          </a:p>
          <a:p>
            <a:pPr indent="-323850" lvl="0" marL="457200" marR="0" rtl="0" algn="l">
              <a:lnSpc>
                <a:spcPct val="115000"/>
              </a:lnSpc>
              <a:spcBef>
                <a:spcPts val="1200"/>
              </a:spcBef>
              <a:spcAft>
                <a:spcPts val="0"/>
              </a:spcAft>
              <a:buClr>
                <a:srgbClr val="E8EEF2"/>
              </a:buClr>
              <a:buSzPts val="1500"/>
              <a:buFont typeface="Montserrat Medium"/>
              <a:buChar char="●"/>
            </a:pPr>
            <a:r>
              <a:rPr b="0" i="0" lang="es-419" sz="1500" u="none" cap="none" strike="noStrike">
                <a:solidFill>
                  <a:srgbClr val="E8EEF2"/>
                </a:solidFill>
                <a:latin typeface="Montserrat Medium"/>
                <a:ea typeface="Montserrat Medium"/>
                <a:cs typeface="Montserrat Medium"/>
                <a:sym typeface="Montserrat Medium"/>
              </a:rPr>
              <a:t>If the data is sparse, use the self-applicable methods, namely Adagrad, Adadelta, RMSprop, Adam.</a:t>
            </a:r>
            <a:endParaRPr b="0" i="0" sz="1500" u="none" cap="none" strike="noStrike">
              <a:solidFill>
                <a:srgbClr val="E8EEF2"/>
              </a:solidFill>
              <a:latin typeface="Montserrat Medium"/>
              <a:ea typeface="Montserrat Medium"/>
              <a:cs typeface="Montserrat Medium"/>
              <a:sym typeface="Montserrat Medium"/>
            </a:endParaRPr>
          </a:p>
          <a:p>
            <a:pPr indent="-323850" lvl="0" marL="457200" marR="0" rtl="0" algn="l">
              <a:lnSpc>
                <a:spcPct val="115000"/>
              </a:lnSpc>
              <a:spcBef>
                <a:spcPts val="0"/>
              </a:spcBef>
              <a:spcAft>
                <a:spcPts val="0"/>
              </a:spcAft>
              <a:buClr>
                <a:srgbClr val="E8EEF2"/>
              </a:buClr>
              <a:buSzPts val="1500"/>
              <a:buFont typeface="Montserrat Medium"/>
              <a:buChar char="●"/>
            </a:pPr>
            <a:r>
              <a:rPr b="0" i="0" lang="es-419" sz="1500" u="none" cap="none" strike="noStrike">
                <a:solidFill>
                  <a:srgbClr val="E8EEF2"/>
                </a:solidFill>
                <a:latin typeface="Montserrat Medium"/>
                <a:ea typeface="Montserrat Medium"/>
                <a:cs typeface="Montserrat Medium"/>
                <a:sym typeface="Montserrat Medium"/>
              </a:rPr>
              <a:t>RMSprop, Adadelta, Adam have similar effects in many cases.</a:t>
            </a:r>
            <a:endParaRPr b="0" i="0" sz="1500" u="none" cap="none" strike="noStrike">
              <a:solidFill>
                <a:srgbClr val="E8EEF2"/>
              </a:solidFill>
              <a:latin typeface="Montserrat Medium"/>
              <a:ea typeface="Montserrat Medium"/>
              <a:cs typeface="Montserrat Medium"/>
              <a:sym typeface="Montserrat Medium"/>
            </a:endParaRPr>
          </a:p>
          <a:p>
            <a:pPr indent="-323850" lvl="0" marL="457200" marR="0" rtl="0" algn="l">
              <a:lnSpc>
                <a:spcPct val="115000"/>
              </a:lnSpc>
              <a:spcBef>
                <a:spcPts val="0"/>
              </a:spcBef>
              <a:spcAft>
                <a:spcPts val="0"/>
              </a:spcAft>
              <a:buClr>
                <a:srgbClr val="E8EEF2"/>
              </a:buClr>
              <a:buSzPts val="1500"/>
              <a:buFont typeface="Montserrat Medium"/>
              <a:buChar char="●"/>
            </a:pPr>
            <a:r>
              <a:rPr b="0" i="0" lang="es-419" sz="1500" u="none" cap="none" strike="noStrike">
                <a:solidFill>
                  <a:srgbClr val="E8EEF2"/>
                </a:solidFill>
                <a:latin typeface="Montserrat Medium"/>
                <a:ea typeface="Montserrat Medium"/>
                <a:cs typeface="Montserrat Medium"/>
                <a:sym typeface="Montserrat Medium"/>
              </a:rPr>
              <a:t>Adam just added bias-correction and momentum on the basis of RMSprop,</a:t>
            </a:r>
            <a:endParaRPr b="0" i="0" sz="1500" u="none" cap="none" strike="noStrike">
              <a:solidFill>
                <a:srgbClr val="E8EEF2"/>
              </a:solidFill>
              <a:latin typeface="Montserrat Medium"/>
              <a:ea typeface="Montserrat Medium"/>
              <a:cs typeface="Montserrat Medium"/>
              <a:sym typeface="Montserrat Medium"/>
            </a:endParaRPr>
          </a:p>
          <a:p>
            <a:pPr indent="-323850" lvl="0" marL="457200" marR="0" rtl="0" algn="l">
              <a:lnSpc>
                <a:spcPct val="115000"/>
              </a:lnSpc>
              <a:spcBef>
                <a:spcPts val="0"/>
              </a:spcBef>
              <a:spcAft>
                <a:spcPts val="0"/>
              </a:spcAft>
              <a:buClr>
                <a:srgbClr val="E8EEF2"/>
              </a:buClr>
              <a:buSzPts val="1500"/>
              <a:buFont typeface="Montserrat Medium"/>
              <a:buChar char="●"/>
            </a:pPr>
            <a:r>
              <a:rPr b="0" i="0" lang="es-419" sz="1500" u="none" cap="none" strike="noStrike">
                <a:solidFill>
                  <a:srgbClr val="E8EEF2"/>
                </a:solidFill>
                <a:latin typeface="Montserrat Medium"/>
                <a:ea typeface="Montserrat Medium"/>
                <a:cs typeface="Montserrat Medium"/>
                <a:sym typeface="Montserrat Medium"/>
              </a:rPr>
              <a:t>As the gradient becomes sparse, Adam will perform better than RMSprop.</a:t>
            </a:r>
            <a:endParaRPr b="0" i="0" sz="1500" u="none" cap="none" strike="noStrike">
              <a:solidFill>
                <a:srgbClr val="E8EEF2"/>
              </a:solidFill>
              <a:latin typeface="Montserrat Medium"/>
              <a:ea typeface="Montserrat Medium"/>
              <a:cs typeface="Montserrat Medium"/>
              <a:sym typeface="Montserrat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194" name="Shape 194"/>
        <p:cNvGrpSpPr/>
        <p:nvPr/>
      </p:nvGrpSpPr>
      <p:grpSpPr>
        <a:xfrm>
          <a:off x="0" y="0"/>
          <a:ext cx="0" cy="0"/>
          <a:chOff x="0" y="0"/>
          <a:chExt cx="0" cy="0"/>
        </a:xfrm>
      </p:grpSpPr>
      <p:sp>
        <p:nvSpPr>
          <p:cNvPr id="195" name="Google Shape;195;p27"/>
          <p:cNvSpPr txBox="1"/>
          <p:nvPr/>
        </p:nvSpPr>
        <p:spPr>
          <a:xfrm>
            <a:off x="569100" y="3546950"/>
            <a:ext cx="53241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s-419" sz="3000" u="none" cap="none" strike="noStrike">
                <a:solidFill>
                  <a:srgbClr val="E8EEF2"/>
                </a:solidFill>
                <a:latin typeface="Montserrat ExtraBold"/>
                <a:ea typeface="Montserrat ExtraBold"/>
                <a:cs typeface="Montserrat ExtraBold"/>
                <a:sym typeface="Montserrat ExtraBold"/>
              </a:rPr>
              <a:t>ACTIVATION FUNCTIONS</a:t>
            </a:r>
            <a:endParaRPr b="1" i="0" sz="3000" u="none" cap="none" strike="noStrike">
              <a:solidFill>
                <a:srgbClr val="E8EEF2"/>
              </a:solidFill>
              <a:latin typeface="Montserrat ExtraBold"/>
              <a:ea typeface="Montserrat ExtraBold"/>
              <a:cs typeface="Montserrat ExtraBold"/>
              <a:sym typeface="Montserrat ExtraBo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199" name="Shape 199"/>
        <p:cNvGrpSpPr/>
        <p:nvPr/>
      </p:nvGrpSpPr>
      <p:grpSpPr>
        <a:xfrm>
          <a:off x="0" y="0"/>
          <a:ext cx="0" cy="0"/>
          <a:chOff x="0" y="0"/>
          <a:chExt cx="0" cy="0"/>
        </a:xfrm>
      </p:grpSpPr>
      <p:sp>
        <p:nvSpPr>
          <p:cNvPr id="200" name="Google Shape;200;p28"/>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201" name="Google Shape;201;p28"/>
          <p:cNvSpPr txBox="1"/>
          <p:nvPr/>
        </p:nvSpPr>
        <p:spPr>
          <a:xfrm>
            <a:off x="3315900" y="320700"/>
            <a:ext cx="25122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ACTIVATION FUNCTIONS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202" name="Google Shape;202;p28"/>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203" name="Google Shape;203;p2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8"/>
          <p:cNvSpPr txBox="1"/>
          <p:nvPr/>
        </p:nvSpPr>
        <p:spPr>
          <a:xfrm>
            <a:off x="81700" y="905700"/>
            <a:ext cx="8829300" cy="11436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15000"/>
              </a:lnSpc>
              <a:spcBef>
                <a:spcPts val="1200"/>
              </a:spcBef>
              <a:spcAft>
                <a:spcPts val="0"/>
              </a:spcAft>
              <a:buClr>
                <a:schemeClr val="lt1"/>
              </a:buClr>
              <a:buSzPts val="1400"/>
              <a:buFont typeface="Montserrat Medium"/>
              <a:buChar char="●"/>
            </a:pPr>
            <a:r>
              <a:rPr b="0" i="0" lang="es-419" sz="1400" u="none" cap="none" strike="noStrike">
                <a:solidFill>
                  <a:schemeClr val="lt1"/>
                </a:solidFill>
                <a:latin typeface="Montserrat Medium"/>
                <a:ea typeface="Montserrat Medium"/>
                <a:cs typeface="Montserrat Medium"/>
                <a:sym typeface="Montserrat Medium"/>
              </a:rPr>
              <a:t>The activation function decides whether a neuron should be activated or not by calculating the weighted sum and further adding bias to it. </a:t>
            </a:r>
            <a:endParaRPr b="0" i="0" sz="1400" u="none" cap="none" strike="noStrike">
              <a:solidFill>
                <a:schemeClr val="lt1"/>
              </a:solidFill>
              <a:latin typeface="Montserrat Medium"/>
              <a:ea typeface="Montserrat Medium"/>
              <a:cs typeface="Montserrat Medium"/>
              <a:sym typeface="Montserrat Medium"/>
            </a:endParaRPr>
          </a:p>
          <a:p>
            <a:pPr indent="-317500" lvl="0" marL="457200" marR="0" rtl="0" algn="l">
              <a:lnSpc>
                <a:spcPct val="115000"/>
              </a:lnSpc>
              <a:spcBef>
                <a:spcPts val="0"/>
              </a:spcBef>
              <a:spcAft>
                <a:spcPts val="0"/>
              </a:spcAft>
              <a:buClr>
                <a:schemeClr val="lt1"/>
              </a:buClr>
              <a:buSzPts val="1400"/>
              <a:buFont typeface="Montserrat Medium"/>
              <a:buChar char="●"/>
            </a:pPr>
            <a:r>
              <a:rPr b="0" i="0" lang="es-419" sz="1400" u="none" cap="none" strike="noStrike">
                <a:solidFill>
                  <a:schemeClr val="lt1"/>
                </a:solidFill>
                <a:latin typeface="Montserrat Medium"/>
                <a:ea typeface="Montserrat Medium"/>
                <a:cs typeface="Montserrat Medium"/>
                <a:sym typeface="Montserrat Medium"/>
              </a:rPr>
              <a:t>The purpose of the activation function is to introduce non-linearity into the output of a neuron.</a:t>
            </a:r>
            <a:endParaRPr b="0" i="0" sz="1400" u="none" cap="none" strike="noStrike">
              <a:solidFill>
                <a:schemeClr val="lt1"/>
              </a:solidFill>
              <a:latin typeface="Montserrat Medium"/>
              <a:ea typeface="Montserrat Medium"/>
              <a:cs typeface="Montserrat Medium"/>
              <a:sym typeface="Montserrat Medium"/>
            </a:endParaRPr>
          </a:p>
        </p:txBody>
      </p:sp>
      <p:pic>
        <p:nvPicPr>
          <p:cNvPr id="205" name="Google Shape;205;p28"/>
          <p:cNvPicPr preferRelativeResize="0"/>
          <p:nvPr/>
        </p:nvPicPr>
        <p:blipFill rotWithShape="1">
          <a:blip r:embed="rId4">
            <a:alphaModFix/>
          </a:blip>
          <a:srcRect b="0" l="0" r="0" t="0"/>
          <a:stretch/>
        </p:blipFill>
        <p:spPr>
          <a:xfrm>
            <a:off x="2432500" y="2100725"/>
            <a:ext cx="4025612" cy="2789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209" name="Shape 209"/>
        <p:cNvGrpSpPr/>
        <p:nvPr/>
      </p:nvGrpSpPr>
      <p:grpSpPr>
        <a:xfrm>
          <a:off x="0" y="0"/>
          <a:ext cx="0" cy="0"/>
          <a:chOff x="0" y="0"/>
          <a:chExt cx="0" cy="0"/>
        </a:xfrm>
      </p:grpSpPr>
      <p:sp>
        <p:nvSpPr>
          <p:cNvPr id="210" name="Google Shape;210;p29"/>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211" name="Google Shape;211;p29"/>
          <p:cNvSpPr txBox="1"/>
          <p:nvPr/>
        </p:nvSpPr>
        <p:spPr>
          <a:xfrm>
            <a:off x="3315900" y="320700"/>
            <a:ext cx="25122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ACTIVATION FUNCTIONS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212" name="Google Shape;212;p29"/>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213" name="Google Shape;213;p2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9"/>
          <p:cNvSpPr txBox="1"/>
          <p:nvPr/>
        </p:nvSpPr>
        <p:spPr>
          <a:xfrm>
            <a:off x="190550" y="905700"/>
            <a:ext cx="76398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s-419" sz="1600" u="none" cap="none" strike="noStrike">
                <a:solidFill>
                  <a:srgbClr val="E8EEF2"/>
                </a:solidFill>
                <a:latin typeface="Montserrat"/>
                <a:ea typeface="Montserrat"/>
                <a:cs typeface="Montserrat"/>
                <a:sym typeface="Montserrat"/>
              </a:rPr>
              <a:t>Sigmoid</a:t>
            </a:r>
            <a:endParaRPr b="1" i="0" sz="1600" u="none" cap="none" strike="noStrike">
              <a:solidFill>
                <a:srgbClr val="E8EEF2"/>
              </a:solidFill>
              <a:latin typeface="Montserrat"/>
              <a:ea typeface="Montserrat"/>
              <a:cs typeface="Montserrat"/>
              <a:sym typeface="Montserrat"/>
            </a:endParaRPr>
          </a:p>
        </p:txBody>
      </p:sp>
      <p:sp>
        <p:nvSpPr>
          <p:cNvPr id="215" name="Google Shape;215;p29"/>
          <p:cNvSpPr txBox="1"/>
          <p:nvPr/>
        </p:nvSpPr>
        <p:spPr>
          <a:xfrm>
            <a:off x="190550" y="1087025"/>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120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9"/>
          <p:cNvSpPr txBox="1"/>
          <p:nvPr/>
        </p:nvSpPr>
        <p:spPr>
          <a:xfrm>
            <a:off x="157350" y="1336800"/>
            <a:ext cx="8829300" cy="8958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15000"/>
              </a:lnSpc>
              <a:spcBef>
                <a:spcPts val="1200"/>
              </a:spcBef>
              <a:spcAft>
                <a:spcPts val="0"/>
              </a:spcAft>
              <a:buClr>
                <a:srgbClr val="E8EEF2"/>
              </a:buClr>
              <a:buSzPts val="1400"/>
              <a:buFont typeface="Montserrat Medium"/>
              <a:buChar char="●"/>
            </a:pPr>
            <a:r>
              <a:rPr b="0" i="0" lang="es-419" sz="1400" u="none" cap="none" strike="noStrike">
                <a:solidFill>
                  <a:srgbClr val="E8EEF2"/>
                </a:solidFill>
                <a:latin typeface="Montserrat Medium"/>
                <a:ea typeface="Montserrat Medium"/>
                <a:cs typeface="Montserrat Medium"/>
                <a:sym typeface="Montserrat Medium"/>
              </a:rPr>
              <a:t>This function takes any real value as input and outputs values in the range of 0 to 1. </a:t>
            </a:r>
            <a:endParaRPr b="0" i="0" sz="1400" u="none" cap="none" strike="noStrike">
              <a:solidFill>
                <a:srgbClr val="E8EEF2"/>
              </a:solidFill>
              <a:latin typeface="Montserrat Medium"/>
              <a:ea typeface="Montserrat Medium"/>
              <a:cs typeface="Montserrat Medium"/>
              <a:sym typeface="Montserrat Medium"/>
            </a:endParaRPr>
          </a:p>
          <a:p>
            <a:pPr indent="-317500" lvl="0" marL="457200" marR="0" rtl="0" algn="l">
              <a:lnSpc>
                <a:spcPct val="115000"/>
              </a:lnSpc>
              <a:spcBef>
                <a:spcPts val="0"/>
              </a:spcBef>
              <a:spcAft>
                <a:spcPts val="0"/>
              </a:spcAft>
              <a:buClr>
                <a:srgbClr val="E8EEF2"/>
              </a:buClr>
              <a:buSzPts val="1400"/>
              <a:buFont typeface="Montserrat Medium"/>
              <a:buChar char="●"/>
            </a:pPr>
            <a:r>
              <a:rPr b="0" i="0" lang="es-419" sz="1400" u="none" cap="none" strike="noStrike">
                <a:solidFill>
                  <a:srgbClr val="E8EEF2"/>
                </a:solidFill>
                <a:latin typeface="Montserrat Medium"/>
                <a:ea typeface="Montserrat Medium"/>
                <a:cs typeface="Montserrat Medium"/>
                <a:sym typeface="Montserrat Medium"/>
              </a:rPr>
              <a:t>The larger the input (more positive), the closer the output value will be to 1.0, whereas the smaller the input (more negative), the closer the output will be to 0.0.</a:t>
            </a:r>
            <a:endParaRPr b="0" i="0" sz="1400" u="none" cap="none" strike="noStrike">
              <a:solidFill>
                <a:srgbClr val="E8EEF2"/>
              </a:solidFill>
              <a:latin typeface="Montserrat Medium"/>
              <a:ea typeface="Montserrat Medium"/>
              <a:cs typeface="Montserrat Medium"/>
              <a:sym typeface="Montserrat Medium"/>
            </a:endParaRPr>
          </a:p>
        </p:txBody>
      </p:sp>
      <p:sp>
        <p:nvSpPr>
          <p:cNvPr id="217" name="Google Shape;217;p29"/>
          <p:cNvSpPr txBox="1"/>
          <p:nvPr/>
        </p:nvSpPr>
        <p:spPr>
          <a:xfrm>
            <a:off x="270075" y="2284025"/>
            <a:ext cx="3866700" cy="1585500"/>
          </a:xfrm>
          <a:prstGeom prst="rect">
            <a:avLst/>
          </a:prstGeom>
          <a:noFill/>
          <a:ln>
            <a:noFill/>
          </a:ln>
        </p:spPr>
        <p:txBody>
          <a:bodyPr anchorCtr="0" anchor="t" bIns="91425" lIns="91425" spcFirstLastPara="1" rIns="91425" wrap="square" tIns="91425">
            <a:spAutoFit/>
          </a:bodyPr>
          <a:lstStyle/>
          <a:p>
            <a:pPr indent="-311150" lvl="0" marL="457200" marR="0" rtl="0" algn="l">
              <a:lnSpc>
                <a:spcPct val="150000"/>
              </a:lnSpc>
              <a:spcBef>
                <a:spcPts val="0"/>
              </a:spcBef>
              <a:spcAft>
                <a:spcPts val="0"/>
              </a:spcAft>
              <a:buClr>
                <a:srgbClr val="E8EEF2"/>
              </a:buClr>
              <a:buSzPts val="1300"/>
              <a:buFont typeface="Montserrat Medium"/>
              <a:buChar char="●"/>
            </a:pPr>
            <a:r>
              <a:rPr b="0" i="0" lang="es-419" sz="1300" u="none" cap="none" strike="noStrike">
                <a:solidFill>
                  <a:srgbClr val="E8EEF2"/>
                </a:solidFill>
                <a:latin typeface="Montserrat Medium"/>
                <a:ea typeface="Montserrat Medium"/>
                <a:cs typeface="Montserrat Medium"/>
                <a:sym typeface="Montserrat Medium"/>
              </a:rPr>
              <a:t>It is computationally expensive, causes vanishing gradient problem and not zero-centred. </a:t>
            </a:r>
            <a:endParaRPr b="0" i="0" sz="1300" u="none" cap="none" strike="noStrike">
              <a:solidFill>
                <a:srgbClr val="E8EEF2"/>
              </a:solidFill>
              <a:latin typeface="Montserrat Medium"/>
              <a:ea typeface="Montserrat Medium"/>
              <a:cs typeface="Montserrat Medium"/>
              <a:sym typeface="Montserrat Medium"/>
            </a:endParaRPr>
          </a:p>
          <a:p>
            <a:pPr indent="-311150" lvl="0" marL="457200" marR="0" rtl="0" algn="l">
              <a:lnSpc>
                <a:spcPct val="150000"/>
              </a:lnSpc>
              <a:spcBef>
                <a:spcPts val="0"/>
              </a:spcBef>
              <a:spcAft>
                <a:spcPts val="0"/>
              </a:spcAft>
              <a:buClr>
                <a:srgbClr val="E8EEF2"/>
              </a:buClr>
              <a:buSzPts val="1300"/>
              <a:buFont typeface="Montserrat Medium"/>
              <a:buChar char="●"/>
            </a:pPr>
            <a:r>
              <a:rPr b="0" i="0" lang="es-419" sz="1300" u="none" cap="none" strike="noStrike">
                <a:solidFill>
                  <a:srgbClr val="E8EEF2"/>
                </a:solidFill>
                <a:latin typeface="Montserrat Medium"/>
                <a:ea typeface="Montserrat Medium"/>
                <a:cs typeface="Montserrat Medium"/>
                <a:sym typeface="Montserrat Medium"/>
              </a:rPr>
              <a:t>This method is generally used for binary classification problems.</a:t>
            </a:r>
            <a:endParaRPr b="0" i="0" sz="1300" u="none" cap="none" strike="noStrike">
              <a:solidFill>
                <a:srgbClr val="E8EEF2"/>
              </a:solidFill>
              <a:latin typeface="Montserrat Medium"/>
              <a:ea typeface="Montserrat Medium"/>
              <a:cs typeface="Montserrat Medium"/>
              <a:sym typeface="Montserrat Medium"/>
            </a:endParaRPr>
          </a:p>
        </p:txBody>
      </p:sp>
      <p:pic>
        <p:nvPicPr>
          <p:cNvPr id="218" name="Google Shape;218;p29"/>
          <p:cNvPicPr preferRelativeResize="0"/>
          <p:nvPr/>
        </p:nvPicPr>
        <p:blipFill rotWithShape="1">
          <a:blip r:embed="rId4">
            <a:alphaModFix/>
          </a:blip>
          <a:srcRect b="0" l="0" r="0" t="0"/>
          <a:stretch/>
        </p:blipFill>
        <p:spPr>
          <a:xfrm>
            <a:off x="4289175" y="2385000"/>
            <a:ext cx="3980561" cy="205105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0" st="0"/>
                                            </p:txEl>
                                          </p:spTgt>
                                        </p:tgtEl>
                                        <p:attrNameLst>
                                          <p:attrName>style.visibility</p:attrName>
                                        </p:attrNameLst>
                                      </p:cBhvr>
                                      <p:to>
                                        <p:strVal val="visible"/>
                                      </p:to>
                                    </p:set>
                                    <p:animEffect filter="fade" transition="in">
                                      <p:cBhvr>
                                        <p:cTn dur="1000"/>
                                        <p:tgtEl>
                                          <p:spTgt spid="21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1" st="1"/>
                                            </p:txEl>
                                          </p:spTgt>
                                        </p:tgtEl>
                                        <p:attrNameLst>
                                          <p:attrName>style.visibility</p:attrName>
                                        </p:attrNameLst>
                                      </p:cBhvr>
                                      <p:to>
                                        <p:strVal val="visible"/>
                                      </p:to>
                                    </p:set>
                                    <p:animEffect filter="fade" transition="in">
                                      <p:cBhvr>
                                        <p:cTn dur="1000"/>
                                        <p:tgtEl>
                                          <p:spTgt spid="21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
                                            <p:txEl>
                                              <p:pRg end="0" st="0"/>
                                            </p:txEl>
                                          </p:spTgt>
                                        </p:tgtEl>
                                        <p:attrNameLst>
                                          <p:attrName>style.visibility</p:attrName>
                                        </p:attrNameLst>
                                      </p:cBhvr>
                                      <p:to>
                                        <p:strVal val="visible"/>
                                      </p:to>
                                    </p:set>
                                    <p:animEffect filter="fade" transition="in">
                                      <p:cBhvr>
                                        <p:cTn dur="1000"/>
                                        <p:tgtEl>
                                          <p:spTgt spid="21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
                                            <p:txEl>
                                              <p:pRg end="1" st="1"/>
                                            </p:txEl>
                                          </p:spTgt>
                                        </p:tgtEl>
                                        <p:attrNameLst>
                                          <p:attrName>style.visibility</p:attrName>
                                        </p:attrNameLst>
                                      </p:cBhvr>
                                      <p:to>
                                        <p:strVal val="visible"/>
                                      </p:to>
                                    </p:set>
                                    <p:animEffect filter="fade" transition="in">
                                      <p:cBhvr>
                                        <p:cTn dur="1000"/>
                                        <p:tgtEl>
                                          <p:spTgt spid="217">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222" name="Shape 222"/>
        <p:cNvGrpSpPr/>
        <p:nvPr/>
      </p:nvGrpSpPr>
      <p:grpSpPr>
        <a:xfrm>
          <a:off x="0" y="0"/>
          <a:ext cx="0" cy="0"/>
          <a:chOff x="0" y="0"/>
          <a:chExt cx="0" cy="0"/>
        </a:xfrm>
      </p:grpSpPr>
      <p:sp>
        <p:nvSpPr>
          <p:cNvPr id="223" name="Google Shape;223;p30"/>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224" name="Google Shape;224;p30"/>
          <p:cNvSpPr txBox="1"/>
          <p:nvPr/>
        </p:nvSpPr>
        <p:spPr>
          <a:xfrm>
            <a:off x="3315900" y="320700"/>
            <a:ext cx="25122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ACTIVATION FUNCTIONS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225" name="Google Shape;225;p30"/>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226" name="Google Shape;226;p3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30"/>
          <p:cNvSpPr txBox="1"/>
          <p:nvPr/>
        </p:nvSpPr>
        <p:spPr>
          <a:xfrm>
            <a:off x="190550" y="905700"/>
            <a:ext cx="76398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s-419" sz="1600" u="none" cap="none" strike="noStrike">
                <a:solidFill>
                  <a:srgbClr val="E8EEF2"/>
                </a:solidFill>
                <a:latin typeface="Montserrat"/>
                <a:ea typeface="Montserrat"/>
                <a:cs typeface="Montserrat"/>
                <a:sym typeface="Montserrat"/>
              </a:rPr>
              <a:t>Softmax</a:t>
            </a:r>
            <a:endParaRPr b="1" i="0" sz="1600" u="none" cap="none" strike="noStrike">
              <a:solidFill>
                <a:srgbClr val="E8EEF2"/>
              </a:solidFill>
              <a:latin typeface="Montserrat"/>
              <a:ea typeface="Montserrat"/>
              <a:cs typeface="Montserrat"/>
              <a:sym typeface="Montserrat"/>
            </a:endParaRPr>
          </a:p>
        </p:txBody>
      </p:sp>
      <p:sp>
        <p:nvSpPr>
          <p:cNvPr id="228" name="Google Shape;228;p30"/>
          <p:cNvSpPr txBox="1"/>
          <p:nvPr/>
        </p:nvSpPr>
        <p:spPr>
          <a:xfrm>
            <a:off x="157350" y="1336800"/>
            <a:ext cx="8829300" cy="1537800"/>
          </a:xfrm>
          <a:prstGeom prst="rect">
            <a:avLst/>
          </a:prstGeom>
          <a:noFill/>
          <a:ln>
            <a:noFill/>
          </a:ln>
        </p:spPr>
        <p:txBody>
          <a:bodyPr anchorCtr="0" anchor="t" bIns="91425" lIns="91425" spcFirstLastPara="1" rIns="91425" wrap="square" tIns="91425">
            <a:spAutoFit/>
          </a:bodyPr>
          <a:lstStyle/>
          <a:p>
            <a:pPr indent="-323850" lvl="0" marL="457200" marR="0" rtl="0" algn="l">
              <a:lnSpc>
                <a:spcPct val="115000"/>
              </a:lnSpc>
              <a:spcBef>
                <a:spcPts val="1200"/>
              </a:spcBef>
              <a:spcAft>
                <a:spcPts val="0"/>
              </a:spcAft>
              <a:buClr>
                <a:srgbClr val="E8EEF2"/>
              </a:buClr>
              <a:buSzPts val="15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The softmax is a more generalised form of the sigmoid. It is used in </a:t>
            </a:r>
            <a:r>
              <a:rPr b="1" i="0" lang="es-419" sz="1200" u="none" cap="none" strike="noStrike">
                <a:solidFill>
                  <a:srgbClr val="E8EEF2"/>
                </a:solidFill>
                <a:latin typeface="Montserrat"/>
                <a:ea typeface="Montserrat"/>
                <a:cs typeface="Montserrat"/>
                <a:sym typeface="Montserrat"/>
              </a:rPr>
              <a:t>multi-class classification problems</a:t>
            </a:r>
            <a:r>
              <a:rPr b="0" i="0" lang="es-419" sz="1200" u="none" cap="none" strike="noStrike">
                <a:solidFill>
                  <a:srgbClr val="E8EEF2"/>
                </a:solidFill>
                <a:latin typeface="Montserrat"/>
                <a:ea typeface="Montserrat"/>
                <a:cs typeface="Montserrat"/>
                <a:sym typeface="Montserrat"/>
              </a:rPr>
              <a:t>. </a:t>
            </a:r>
            <a:endParaRPr b="0" i="0" sz="1200" u="none" cap="none" strike="noStrike">
              <a:solidFill>
                <a:srgbClr val="E8EEF2"/>
              </a:solidFill>
              <a:latin typeface="Montserrat"/>
              <a:ea typeface="Montserrat"/>
              <a:cs typeface="Montserrat"/>
              <a:sym typeface="Montserrat"/>
            </a:endParaRPr>
          </a:p>
          <a:p>
            <a:pPr indent="-323850" lvl="0" marL="457200" marR="0" rtl="0" algn="l">
              <a:lnSpc>
                <a:spcPct val="115000"/>
              </a:lnSpc>
              <a:spcBef>
                <a:spcPts val="0"/>
              </a:spcBef>
              <a:spcAft>
                <a:spcPts val="0"/>
              </a:spcAft>
              <a:buClr>
                <a:srgbClr val="E8EEF2"/>
              </a:buClr>
              <a:buSzPts val="15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Similar to sigmoid, it produces values in the range of 0–1 therefore it is used as the final layer in classification models.</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15000"/>
              </a:lnSpc>
              <a:spcBef>
                <a:spcPts val="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This function returns the probability for a datapoint belonging to each individual class.</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15000"/>
              </a:lnSpc>
              <a:spcBef>
                <a:spcPts val="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While building a network for a multiclass problem, the output layer would have as many neurons as the number of classes in the target.</a:t>
            </a:r>
            <a:endParaRPr b="0" i="0" sz="1200" u="none" cap="none" strike="noStrike">
              <a:solidFill>
                <a:srgbClr val="E8EEF2"/>
              </a:solidFill>
              <a:latin typeface="Montserrat Medium"/>
              <a:ea typeface="Montserrat Medium"/>
              <a:cs typeface="Montserrat Medium"/>
              <a:sym typeface="Montserrat Medium"/>
            </a:endParaRPr>
          </a:p>
        </p:txBody>
      </p:sp>
      <p:pic>
        <p:nvPicPr>
          <p:cNvPr id="229" name="Google Shape;229;p30"/>
          <p:cNvPicPr preferRelativeResize="0"/>
          <p:nvPr/>
        </p:nvPicPr>
        <p:blipFill rotWithShape="1">
          <a:blip r:embed="rId4">
            <a:alphaModFix/>
          </a:blip>
          <a:srcRect b="0" l="0" r="0" t="0"/>
          <a:stretch/>
        </p:blipFill>
        <p:spPr>
          <a:xfrm>
            <a:off x="2794875" y="3113150"/>
            <a:ext cx="3648675" cy="1020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0" st="0"/>
                                            </p:txEl>
                                          </p:spTgt>
                                        </p:tgtEl>
                                        <p:attrNameLst>
                                          <p:attrName>style.visibility</p:attrName>
                                        </p:attrNameLst>
                                      </p:cBhvr>
                                      <p:to>
                                        <p:strVal val="visible"/>
                                      </p:to>
                                    </p:set>
                                    <p:animEffect filter="fade" transition="in">
                                      <p:cBhvr>
                                        <p:cTn dur="1000"/>
                                        <p:tgtEl>
                                          <p:spTgt spid="2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1" st="1"/>
                                            </p:txEl>
                                          </p:spTgt>
                                        </p:tgtEl>
                                        <p:attrNameLst>
                                          <p:attrName>style.visibility</p:attrName>
                                        </p:attrNameLst>
                                      </p:cBhvr>
                                      <p:to>
                                        <p:strVal val="visible"/>
                                      </p:to>
                                    </p:set>
                                    <p:animEffect filter="fade" transition="in">
                                      <p:cBhvr>
                                        <p:cTn dur="1000"/>
                                        <p:tgtEl>
                                          <p:spTgt spid="2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2" st="2"/>
                                            </p:txEl>
                                          </p:spTgt>
                                        </p:tgtEl>
                                        <p:attrNameLst>
                                          <p:attrName>style.visibility</p:attrName>
                                        </p:attrNameLst>
                                      </p:cBhvr>
                                      <p:to>
                                        <p:strVal val="visible"/>
                                      </p:to>
                                    </p:set>
                                    <p:animEffect filter="fade" transition="in">
                                      <p:cBhvr>
                                        <p:cTn dur="1000"/>
                                        <p:tgtEl>
                                          <p:spTgt spid="22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3" st="3"/>
                                            </p:txEl>
                                          </p:spTgt>
                                        </p:tgtEl>
                                        <p:attrNameLst>
                                          <p:attrName>style.visibility</p:attrName>
                                        </p:attrNameLst>
                                      </p:cBhvr>
                                      <p:to>
                                        <p:strVal val="visible"/>
                                      </p:to>
                                    </p:set>
                                    <p:animEffect filter="fade" transition="in">
                                      <p:cBhvr>
                                        <p:cTn dur="1000"/>
                                        <p:tgtEl>
                                          <p:spTgt spid="22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233" name="Shape 233"/>
        <p:cNvGrpSpPr/>
        <p:nvPr/>
      </p:nvGrpSpPr>
      <p:grpSpPr>
        <a:xfrm>
          <a:off x="0" y="0"/>
          <a:ext cx="0" cy="0"/>
          <a:chOff x="0" y="0"/>
          <a:chExt cx="0" cy="0"/>
        </a:xfrm>
      </p:grpSpPr>
      <p:sp>
        <p:nvSpPr>
          <p:cNvPr id="234" name="Google Shape;234;p31"/>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235" name="Google Shape;235;p31"/>
          <p:cNvSpPr txBox="1"/>
          <p:nvPr/>
        </p:nvSpPr>
        <p:spPr>
          <a:xfrm>
            <a:off x="3315900" y="320700"/>
            <a:ext cx="25122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ACTIVATION FUNCTIONS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236" name="Google Shape;236;p31"/>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237" name="Google Shape;237;p3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31"/>
          <p:cNvSpPr txBox="1"/>
          <p:nvPr/>
        </p:nvSpPr>
        <p:spPr>
          <a:xfrm>
            <a:off x="190550" y="905700"/>
            <a:ext cx="76398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s-419" sz="1600" u="none" cap="none" strike="noStrike">
                <a:solidFill>
                  <a:srgbClr val="E8EEF2"/>
                </a:solidFill>
                <a:latin typeface="Montserrat"/>
                <a:ea typeface="Montserrat"/>
                <a:cs typeface="Montserrat"/>
                <a:sym typeface="Montserrat"/>
              </a:rPr>
              <a:t>Tanh</a:t>
            </a:r>
            <a:endParaRPr b="1" i="0" sz="1600" u="none" cap="none" strike="noStrike">
              <a:solidFill>
                <a:srgbClr val="E8EEF2"/>
              </a:solidFill>
              <a:latin typeface="Montserrat"/>
              <a:ea typeface="Montserrat"/>
              <a:cs typeface="Montserrat"/>
              <a:sym typeface="Montserrat"/>
            </a:endParaRPr>
          </a:p>
        </p:txBody>
      </p:sp>
      <p:pic>
        <p:nvPicPr>
          <p:cNvPr id="239" name="Google Shape;239;p31"/>
          <p:cNvPicPr preferRelativeResize="0"/>
          <p:nvPr/>
        </p:nvPicPr>
        <p:blipFill rotWithShape="1">
          <a:blip r:embed="rId4">
            <a:alphaModFix/>
          </a:blip>
          <a:srcRect b="0" l="0" r="0" t="0"/>
          <a:stretch/>
        </p:blipFill>
        <p:spPr>
          <a:xfrm>
            <a:off x="5944650" y="1691613"/>
            <a:ext cx="3000000" cy="2149125"/>
          </a:xfrm>
          <a:prstGeom prst="rect">
            <a:avLst/>
          </a:prstGeom>
          <a:noFill/>
          <a:ln>
            <a:noFill/>
          </a:ln>
        </p:spPr>
      </p:pic>
      <p:pic>
        <p:nvPicPr>
          <p:cNvPr id="240" name="Google Shape;240;p31"/>
          <p:cNvPicPr preferRelativeResize="0"/>
          <p:nvPr/>
        </p:nvPicPr>
        <p:blipFill rotWithShape="1">
          <a:blip r:embed="rId5">
            <a:alphaModFix/>
          </a:blip>
          <a:srcRect b="0" l="0" r="0" t="0"/>
          <a:stretch/>
        </p:blipFill>
        <p:spPr>
          <a:xfrm>
            <a:off x="6063189" y="1881150"/>
            <a:ext cx="985941" cy="820885"/>
          </a:xfrm>
          <a:prstGeom prst="rect">
            <a:avLst/>
          </a:prstGeom>
          <a:noFill/>
          <a:ln>
            <a:noFill/>
          </a:ln>
        </p:spPr>
      </p:pic>
      <p:sp>
        <p:nvSpPr>
          <p:cNvPr id="241" name="Google Shape;241;p31"/>
          <p:cNvSpPr txBox="1"/>
          <p:nvPr/>
        </p:nvSpPr>
        <p:spPr>
          <a:xfrm>
            <a:off x="366950" y="3160850"/>
            <a:ext cx="72870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120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p:txBody>
      </p:sp>
      <p:sp>
        <p:nvSpPr>
          <p:cNvPr id="242" name="Google Shape;242;p31"/>
          <p:cNvSpPr txBox="1"/>
          <p:nvPr/>
        </p:nvSpPr>
        <p:spPr>
          <a:xfrm>
            <a:off x="190550" y="1172400"/>
            <a:ext cx="5787300" cy="39711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50000"/>
              </a:lnSpc>
              <a:spcBef>
                <a:spcPts val="120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The tanh function is very similar to the sigmoid function. </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The only difference is that it is symmetric around the origin. </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The range of values in this case is from -1 to 1. </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The inputs to the next layers will not always be of the same sign.</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Usually tanh is preferred over the sigmoid function since it is zero centered and the gradients are not restricted to move in a certain direction. </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chemeClr val="lt1"/>
              </a:buClr>
              <a:buSzPts val="1200"/>
              <a:buFont typeface="Montserrat Medium"/>
              <a:buChar char="●"/>
            </a:pPr>
            <a:r>
              <a:rPr b="0" i="0" lang="es-419" sz="1200" u="none" cap="none" strike="noStrike">
                <a:solidFill>
                  <a:schemeClr val="lt1"/>
                </a:solidFill>
                <a:latin typeface="Montserrat Medium"/>
                <a:ea typeface="Montserrat Medium"/>
                <a:cs typeface="Montserrat Medium"/>
                <a:sym typeface="Montserrat Medium"/>
              </a:rPr>
              <a:t>The advantage is that the negative inputs will be mapped strongly negative and the zero inputs will be mapped near zero in the tanh graph.</a:t>
            </a:r>
            <a:endParaRPr b="0" i="0" sz="1200" u="none" cap="none" strike="noStrike">
              <a:solidFill>
                <a:schemeClr val="lt1"/>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chemeClr val="lt1"/>
              </a:buClr>
              <a:buSzPts val="1200"/>
              <a:buFont typeface="Montserrat Medium"/>
              <a:buChar char="●"/>
            </a:pPr>
            <a:r>
              <a:rPr b="0" i="0" lang="es-419" sz="1200" u="none" cap="none" strike="noStrike">
                <a:solidFill>
                  <a:schemeClr val="lt1"/>
                </a:solidFill>
                <a:latin typeface="Montserrat Medium"/>
                <a:ea typeface="Montserrat Medium"/>
                <a:cs typeface="Montserrat Medium"/>
                <a:sym typeface="Montserrat Medium"/>
              </a:rPr>
              <a:t>The function is differentiable.</a:t>
            </a:r>
            <a:endParaRPr b="0" i="0" sz="1200" u="none" cap="none" strike="noStrike">
              <a:solidFill>
                <a:schemeClr val="lt1"/>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chemeClr val="lt1"/>
              </a:buClr>
              <a:buSzPts val="1200"/>
              <a:buFont typeface="Montserrat Medium"/>
              <a:buChar char="●"/>
            </a:pPr>
            <a:r>
              <a:rPr b="0" i="0" lang="es-419" sz="1200" u="none" cap="none" strike="noStrike">
                <a:solidFill>
                  <a:schemeClr val="lt1"/>
                </a:solidFill>
                <a:latin typeface="Montserrat Medium"/>
                <a:ea typeface="Montserrat Medium"/>
                <a:cs typeface="Montserrat Medium"/>
                <a:sym typeface="Montserrat Medium"/>
              </a:rPr>
              <a:t>The function is monotonic while its derivative is not monotonic.</a:t>
            </a:r>
            <a:endParaRPr b="0" i="0" sz="1200" u="none" cap="none" strike="noStrike">
              <a:solidFill>
                <a:schemeClr val="lt1"/>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chemeClr val="lt1"/>
              </a:buClr>
              <a:buSzPts val="1200"/>
              <a:buFont typeface="Montserrat Medium"/>
              <a:buChar char="●"/>
            </a:pPr>
            <a:r>
              <a:rPr b="0" i="0" lang="es-419" sz="1200" u="none" cap="none" strike="noStrike">
                <a:solidFill>
                  <a:schemeClr val="lt1"/>
                </a:solidFill>
                <a:latin typeface="Montserrat Medium"/>
                <a:ea typeface="Montserrat Medium"/>
                <a:cs typeface="Montserrat Medium"/>
                <a:sym typeface="Montserrat Medium"/>
              </a:rPr>
              <a:t>The tanh function is mainly used classification between two classes.</a:t>
            </a:r>
            <a:endParaRPr b="0" i="0" sz="1200" u="none" cap="none" strike="noStrike">
              <a:solidFill>
                <a:schemeClr val="lt1"/>
              </a:solidFill>
              <a:latin typeface="Montserrat Medium"/>
              <a:ea typeface="Montserrat Medium"/>
              <a:cs typeface="Montserrat Medium"/>
              <a:sym typeface="Montserrat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0" st="0"/>
                                            </p:txEl>
                                          </p:spTgt>
                                        </p:tgtEl>
                                        <p:attrNameLst>
                                          <p:attrName>style.visibility</p:attrName>
                                        </p:attrNameLst>
                                      </p:cBhvr>
                                      <p:to>
                                        <p:strVal val="visible"/>
                                      </p:to>
                                    </p:set>
                                    <p:animEffect filter="fade" transition="in">
                                      <p:cBhvr>
                                        <p:cTn dur="1000"/>
                                        <p:tgtEl>
                                          <p:spTgt spid="24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1" st="1"/>
                                            </p:txEl>
                                          </p:spTgt>
                                        </p:tgtEl>
                                        <p:attrNameLst>
                                          <p:attrName>style.visibility</p:attrName>
                                        </p:attrNameLst>
                                      </p:cBhvr>
                                      <p:to>
                                        <p:strVal val="visible"/>
                                      </p:to>
                                    </p:set>
                                    <p:animEffect filter="fade" transition="in">
                                      <p:cBhvr>
                                        <p:cTn dur="1000"/>
                                        <p:tgtEl>
                                          <p:spTgt spid="24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2" st="2"/>
                                            </p:txEl>
                                          </p:spTgt>
                                        </p:tgtEl>
                                        <p:attrNameLst>
                                          <p:attrName>style.visibility</p:attrName>
                                        </p:attrNameLst>
                                      </p:cBhvr>
                                      <p:to>
                                        <p:strVal val="visible"/>
                                      </p:to>
                                    </p:set>
                                    <p:animEffect filter="fade" transition="in">
                                      <p:cBhvr>
                                        <p:cTn dur="1000"/>
                                        <p:tgtEl>
                                          <p:spTgt spid="24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3" st="3"/>
                                            </p:txEl>
                                          </p:spTgt>
                                        </p:tgtEl>
                                        <p:attrNameLst>
                                          <p:attrName>style.visibility</p:attrName>
                                        </p:attrNameLst>
                                      </p:cBhvr>
                                      <p:to>
                                        <p:strVal val="visible"/>
                                      </p:to>
                                    </p:set>
                                    <p:animEffect filter="fade" transition="in">
                                      <p:cBhvr>
                                        <p:cTn dur="1000"/>
                                        <p:tgtEl>
                                          <p:spTgt spid="24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4" st="4"/>
                                            </p:txEl>
                                          </p:spTgt>
                                        </p:tgtEl>
                                        <p:attrNameLst>
                                          <p:attrName>style.visibility</p:attrName>
                                        </p:attrNameLst>
                                      </p:cBhvr>
                                      <p:to>
                                        <p:strVal val="visible"/>
                                      </p:to>
                                    </p:set>
                                    <p:animEffect filter="fade" transition="in">
                                      <p:cBhvr>
                                        <p:cTn dur="1000"/>
                                        <p:tgtEl>
                                          <p:spTgt spid="24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5" st="5"/>
                                            </p:txEl>
                                          </p:spTgt>
                                        </p:tgtEl>
                                        <p:attrNameLst>
                                          <p:attrName>style.visibility</p:attrName>
                                        </p:attrNameLst>
                                      </p:cBhvr>
                                      <p:to>
                                        <p:strVal val="visible"/>
                                      </p:to>
                                    </p:set>
                                    <p:animEffect filter="fade" transition="in">
                                      <p:cBhvr>
                                        <p:cTn dur="1000"/>
                                        <p:tgtEl>
                                          <p:spTgt spid="24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6" st="6"/>
                                            </p:txEl>
                                          </p:spTgt>
                                        </p:tgtEl>
                                        <p:attrNameLst>
                                          <p:attrName>style.visibility</p:attrName>
                                        </p:attrNameLst>
                                      </p:cBhvr>
                                      <p:to>
                                        <p:strVal val="visible"/>
                                      </p:to>
                                    </p:set>
                                    <p:animEffect filter="fade" transition="in">
                                      <p:cBhvr>
                                        <p:cTn dur="1000"/>
                                        <p:tgtEl>
                                          <p:spTgt spid="24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7" st="7"/>
                                            </p:txEl>
                                          </p:spTgt>
                                        </p:tgtEl>
                                        <p:attrNameLst>
                                          <p:attrName>style.visibility</p:attrName>
                                        </p:attrNameLst>
                                      </p:cBhvr>
                                      <p:to>
                                        <p:strVal val="visible"/>
                                      </p:to>
                                    </p:set>
                                    <p:animEffect filter="fade" transition="in">
                                      <p:cBhvr>
                                        <p:cTn dur="1000"/>
                                        <p:tgtEl>
                                          <p:spTgt spid="242">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xEl>
                                              <p:pRg end="8" st="8"/>
                                            </p:txEl>
                                          </p:spTgt>
                                        </p:tgtEl>
                                        <p:attrNameLst>
                                          <p:attrName>style.visibility</p:attrName>
                                        </p:attrNameLst>
                                      </p:cBhvr>
                                      <p:to>
                                        <p:strVal val="visible"/>
                                      </p:to>
                                    </p:set>
                                    <p:animEffect filter="fade" transition="in">
                                      <p:cBhvr>
                                        <p:cTn dur="1000"/>
                                        <p:tgtEl>
                                          <p:spTgt spid="242">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par>
                                <p:cTn fill="hold" nodeType="with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8EEF2"/>
        </a:solidFill>
      </p:bgPr>
    </p:bg>
    <p:spTree>
      <p:nvGrpSpPr>
        <p:cNvPr id="63" name="Shape 63"/>
        <p:cNvGrpSpPr/>
        <p:nvPr/>
      </p:nvGrpSpPr>
      <p:grpSpPr>
        <a:xfrm>
          <a:off x="0" y="0"/>
          <a:ext cx="0" cy="0"/>
          <a:chOff x="0" y="0"/>
          <a:chExt cx="0" cy="0"/>
        </a:xfrm>
      </p:grpSpPr>
      <p:sp>
        <p:nvSpPr>
          <p:cNvPr id="64" name="Google Shape;64;p14"/>
          <p:cNvSpPr txBox="1"/>
          <p:nvPr/>
        </p:nvSpPr>
        <p:spPr>
          <a:xfrm>
            <a:off x="544450" y="482825"/>
            <a:ext cx="47199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s-419" sz="3000" u="none" cap="none" strike="noStrike">
                <a:solidFill>
                  <a:srgbClr val="97171E"/>
                </a:solidFill>
                <a:latin typeface="Montserrat ExtraBold"/>
                <a:ea typeface="Montserrat ExtraBold"/>
                <a:cs typeface="Montserrat ExtraBold"/>
                <a:sym typeface="Montserrat ExtraBold"/>
              </a:rPr>
              <a:t>Index</a:t>
            </a:r>
            <a:endParaRPr b="1" i="0" sz="3000" u="none" cap="none" strike="noStrike">
              <a:solidFill>
                <a:srgbClr val="97171E"/>
              </a:solidFill>
              <a:latin typeface="Montserrat ExtraBold"/>
              <a:ea typeface="Montserrat ExtraBold"/>
              <a:cs typeface="Montserrat ExtraBold"/>
              <a:sym typeface="Montserrat ExtraBold"/>
            </a:endParaRPr>
          </a:p>
        </p:txBody>
      </p:sp>
      <p:sp>
        <p:nvSpPr>
          <p:cNvPr id="65" name="Google Shape;65;p14"/>
          <p:cNvSpPr txBox="1"/>
          <p:nvPr/>
        </p:nvSpPr>
        <p:spPr>
          <a:xfrm>
            <a:off x="4371349" y="1555697"/>
            <a:ext cx="54585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0" i="0" lang="es-419" sz="1500" u="none" cap="none" strike="noStrike">
                <a:solidFill>
                  <a:srgbClr val="97171E"/>
                </a:solidFill>
                <a:latin typeface="Montserrat Medium"/>
                <a:ea typeface="Montserrat Medium"/>
                <a:cs typeface="Montserrat Medium"/>
                <a:sym typeface="Montserrat Medium"/>
              </a:rPr>
              <a:t>Layers</a:t>
            </a:r>
            <a:endParaRPr b="0" i="0" sz="1500" u="none" cap="none" strike="noStrike">
              <a:solidFill>
                <a:srgbClr val="97171E"/>
              </a:solidFill>
              <a:latin typeface="Montserrat Medium"/>
              <a:ea typeface="Montserrat Medium"/>
              <a:cs typeface="Montserrat Medium"/>
              <a:sym typeface="Montserrat Medium"/>
            </a:endParaRPr>
          </a:p>
        </p:txBody>
      </p:sp>
      <p:sp>
        <p:nvSpPr>
          <p:cNvPr id="66" name="Google Shape;66;p14"/>
          <p:cNvSpPr txBox="1"/>
          <p:nvPr/>
        </p:nvSpPr>
        <p:spPr>
          <a:xfrm>
            <a:off x="3717950" y="1478750"/>
            <a:ext cx="4482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1" i="0" lang="es-419" sz="2500" u="none" cap="none" strike="noStrike">
                <a:solidFill>
                  <a:srgbClr val="97171E"/>
                </a:solidFill>
                <a:latin typeface="Montserrat ExtraBold"/>
                <a:ea typeface="Montserrat ExtraBold"/>
                <a:cs typeface="Montserrat ExtraBold"/>
                <a:sym typeface="Montserrat ExtraBold"/>
              </a:rPr>
              <a:t>1</a:t>
            </a:r>
            <a:endParaRPr b="1" i="0" sz="2500" u="none" cap="none" strike="noStrike">
              <a:solidFill>
                <a:srgbClr val="97171E"/>
              </a:solidFill>
              <a:latin typeface="Montserrat ExtraBold"/>
              <a:ea typeface="Montserrat ExtraBold"/>
              <a:cs typeface="Montserrat ExtraBold"/>
              <a:sym typeface="Montserrat ExtraBold"/>
            </a:endParaRPr>
          </a:p>
        </p:txBody>
      </p:sp>
      <p:sp>
        <p:nvSpPr>
          <p:cNvPr id="67" name="Google Shape;67;p14"/>
          <p:cNvSpPr txBox="1"/>
          <p:nvPr/>
        </p:nvSpPr>
        <p:spPr>
          <a:xfrm>
            <a:off x="4371349" y="2086620"/>
            <a:ext cx="54585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0" i="0" lang="es-419" sz="1500" u="none" cap="none" strike="noStrike">
                <a:solidFill>
                  <a:srgbClr val="97171E"/>
                </a:solidFill>
                <a:latin typeface="Montserrat Medium"/>
                <a:ea typeface="Montserrat Medium"/>
                <a:cs typeface="Montserrat Medium"/>
                <a:sym typeface="Montserrat Medium"/>
              </a:rPr>
              <a:t>Optimizers</a:t>
            </a:r>
            <a:endParaRPr b="0" i="0" sz="1500" u="none" cap="none" strike="noStrike">
              <a:solidFill>
                <a:srgbClr val="97171E"/>
              </a:solidFill>
              <a:latin typeface="Montserrat Medium"/>
              <a:ea typeface="Montserrat Medium"/>
              <a:cs typeface="Montserrat Medium"/>
              <a:sym typeface="Montserrat Medium"/>
            </a:endParaRPr>
          </a:p>
        </p:txBody>
      </p:sp>
      <p:sp>
        <p:nvSpPr>
          <p:cNvPr id="68" name="Google Shape;68;p14"/>
          <p:cNvSpPr txBox="1"/>
          <p:nvPr/>
        </p:nvSpPr>
        <p:spPr>
          <a:xfrm>
            <a:off x="3717950" y="2048161"/>
            <a:ext cx="4482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1" i="0" lang="es-419" sz="2500" u="none" cap="none" strike="noStrike">
                <a:solidFill>
                  <a:srgbClr val="97171E"/>
                </a:solidFill>
                <a:latin typeface="Montserrat ExtraBold"/>
                <a:ea typeface="Montserrat ExtraBold"/>
                <a:cs typeface="Montserrat ExtraBold"/>
                <a:sym typeface="Montserrat ExtraBold"/>
              </a:rPr>
              <a:t>2</a:t>
            </a:r>
            <a:endParaRPr b="1" i="0" sz="2500" u="none" cap="none" strike="noStrike">
              <a:solidFill>
                <a:srgbClr val="97171E"/>
              </a:solidFill>
              <a:latin typeface="Montserrat ExtraBold"/>
              <a:ea typeface="Montserrat ExtraBold"/>
              <a:cs typeface="Montserrat ExtraBold"/>
              <a:sym typeface="Montserrat ExtraBold"/>
            </a:endParaRPr>
          </a:p>
        </p:txBody>
      </p:sp>
      <p:sp>
        <p:nvSpPr>
          <p:cNvPr id="69" name="Google Shape;69;p14"/>
          <p:cNvSpPr txBox="1"/>
          <p:nvPr/>
        </p:nvSpPr>
        <p:spPr>
          <a:xfrm>
            <a:off x="4371349" y="2650516"/>
            <a:ext cx="54585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0" i="0" lang="es-419" sz="1500" u="none" cap="none" strike="noStrike">
                <a:solidFill>
                  <a:srgbClr val="97171E"/>
                </a:solidFill>
                <a:latin typeface="Montserrat Medium"/>
                <a:ea typeface="Montserrat Medium"/>
                <a:cs typeface="Montserrat Medium"/>
                <a:sym typeface="Montserrat Medium"/>
              </a:rPr>
              <a:t>Activation Functions</a:t>
            </a:r>
            <a:endParaRPr b="0" i="0" sz="1500" u="none" cap="none" strike="noStrike">
              <a:solidFill>
                <a:srgbClr val="97171E"/>
              </a:solidFill>
              <a:latin typeface="Montserrat Medium"/>
              <a:ea typeface="Montserrat Medium"/>
              <a:cs typeface="Montserrat Medium"/>
              <a:sym typeface="Montserrat Medium"/>
            </a:endParaRPr>
          </a:p>
        </p:txBody>
      </p:sp>
      <p:sp>
        <p:nvSpPr>
          <p:cNvPr id="70" name="Google Shape;70;p14"/>
          <p:cNvSpPr txBox="1"/>
          <p:nvPr/>
        </p:nvSpPr>
        <p:spPr>
          <a:xfrm>
            <a:off x="3717950" y="2571294"/>
            <a:ext cx="4482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500"/>
              <a:buFont typeface="Arial"/>
              <a:buNone/>
            </a:pPr>
            <a:r>
              <a:rPr b="1" i="0" lang="es-419" sz="2500" u="none" cap="none" strike="noStrike">
                <a:solidFill>
                  <a:srgbClr val="97171E"/>
                </a:solidFill>
                <a:latin typeface="Montserrat ExtraBold"/>
                <a:ea typeface="Montserrat ExtraBold"/>
                <a:cs typeface="Montserrat ExtraBold"/>
                <a:sym typeface="Montserrat ExtraBold"/>
              </a:rPr>
              <a:t>3</a:t>
            </a:r>
            <a:endParaRPr b="1" i="0" sz="2500" u="none" cap="none" strike="noStrike">
              <a:solidFill>
                <a:srgbClr val="97171E"/>
              </a:solidFill>
              <a:latin typeface="Montserrat ExtraBold"/>
              <a:ea typeface="Montserrat ExtraBold"/>
              <a:cs typeface="Montserrat ExtraBold"/>
              <a:sym typeface="Montserrat ExtraBo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246" name="Shape 246"/>
        <p:cNvGrpSpPr/>
        <p:nvPr/>
      </p:nvGrpSpPr>
      <p:grpSpPr>
        <a:xfrm>
          <a:off x="0" y="0"/>
          <a:ext cx="0" cy="0"/>
          <a:chOff x="0" y="0"/>
          <a:chExt cx="0" cy="0"/>
        </a:xfrm>
      </p:grpSpPr>
      <p:sp>
        <p:nvSpPr>
          <p:cNvPr id="247" name="Google Shape;247;p32"/>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248" name="Google Shape;248;p32"/>
          <p:cNvSpPr txBox="1"/>
          <p:nvPr/>
        </p:nvSpPr>
        <p:spPr>
          <a:xfrm>
            <a:off x="3315900" y="320700"/>
            <a:ext cx="25122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ACTIVATION FUNCTIONS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249" name="Google Shape;249;p32"/>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250" name="Google Shape;250;p3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32"/>
          <p:cNvSpPr txBox="1"/>
          <p:nvPr/>
        </p:nvSpPr>
        <p:spPr>
          <a:xfrm>
            <a:off x="190550" y="905700"/>
            <a:ext cx="76398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s-419" sz="1600" u="none" cap="none" strike="noStrike">
                <a:solidFill>
                  <a:srgbClr val="E8EEF2"/>
                </a:solidFill>
                <a:latin typeface="Montserrat"/>
                <a:ea typeface="Montserrat"/>
                <a:cs typeface="Montserrat"/>
                <a:sym typeface="Montserrat"/>
              </a:rPr>
              <a:t>Tanh</a:t>
            </a:r>
            <a:endParaRPr b="1" i="0" sz="1600" u="none" cap="none" strike="noStrike">
              <a:solidFill>
                <a:srgbClr val="E8EEF2"/>
              </a:solidFill>
              <a:latin typeface="Montserrat"/>
              <a:ea typeface="Montserrat"/>
              <a:cs typeface="Montserrat"/>
              <a:sym typeface="Montserrat"/>
            </a:endParaRPr>
          </a:p>
        </p:txBody>
      </p:sp>
      <p:sp>
        <p:nvSpPr>
          <p:cNvPr id="252" name="Google Shape;252;p32"/>
          <p:cNvSpPr txBox="1"/>
          <p:nvPr/>
        </p:nvSpPr>
        <p:spPr>
          <a:xfrm>
            <a:off x="190550" y="1172400"/>
            <a:ext cx="5787300" cy="39711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50000"/>
              </a:lnSpc>
              <a:spcBef>
                <a:spcPts val="120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The tanh function is very similar to the sigmoid function. </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The only difference is that it is symmetric around the origin. </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The range of values in this case is from -1 to 1. </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The inputs to the next layers will not always be of the same sign.</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rgbClr val="E8EEF2"/>
              </a:buClr>
              <a:buSzPts val="1200"/>
              <a:buFont typeface="Montserrat Medium"/>
              <a:buChar char="●"/>
            </a:pPr>
            <a:r>
              <a:rPr b="0" i="0" lang="es-419" sz="1200" u="none" cap="none" strike="noStrike">
                <a:solidFill>
                  <a:srgbClr val="E8EEF2"/>
                </a:solidFill>
                <a:latin typeface="Montserrat Medium"/>
                <a:ea typeface="Montserrat Medium"/>
                <a:cs typeface="Montserrat Medium"/>
                <a:sym typeface="Montserrat Medium"/>
              </a:rPr>
              <a:t>Usually tanh is preferred over the sigmoid function since it is zero centered and the gradients are not restricted to move in a certain direction. </a:t>
            </a:r>
            <a:endParaRPr b="0" i="0" sz="1200" u="none" cap="none" strike="noStrike">
              <a:solidFill>
                <a:srgbClr val="E8EEF2"/>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chemeClr val="lt1"/>
              </a:buClr>
              <a:buSzPts val="1200"/>
              <a:buFont typeface="Montserrat Medium"/>
              <a:buChar char="●"/>
            </a:pPr>
            <a:r>
              <a:rPr b="0" i="0" lang="es-419" sz="1200" u="none" cap="none" strike="noStrike">
                <a:solidFill>
                  <a:schemeClr val="lt1"/>
                </a:solidFill>
                <a:latin typeface="Montserrat Medium"/>
                <a:ea typeface="Montserrat Medium"/>
                <a:cs typeface="Montserrat Medium"/>
                <a:sym typeface="Montserrat Medium"/>
              </a:rPr>
              <a:t>The advantage is that the negative inputs will be mapped strongly negative and the zero inputs will be mapped near zero in the tanh graph.</a:t>
            </a:r>
            <a:endParaRPr b="0" i="0" sz="1200" u="none" cap="none" strike="noStrike">
              <a:solidFill>
                <a:schemeClr val="lt1"/>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chemeClr val="lt1"/>
              </a:buClr>
              <a:buSzPts val="1200"/>
              <a:buFont typeface="Montserrat Medium"/>
              <a:buChar char="●"/>
            </a:pPr>
            <a:r>
              <a:rPr b="0" i="0" lang="es-419" sz="1200" u="none" cap="none" strike="noStrike">
                <a:solidFill>
                  <a:schemeClr val="lt1"/>
                </a:solidFill>
                <a:latin typeface="Montserrat Medium"/>
                <a:ea typeface="Montserrat Medium"/>
                <a:cs typeface="Montserrat Medium"/>
                <a:sym typeface="Montserrat Medium"/>
              </a:rPr>
              <a:t>The function is differentiable.</a:t>
            </a:r>
            <a:endParaRPr b="0" i="0" sz="1200" u="none" cap="none" strike="noStrike">
              <a:solidFill>
                <a:schemeClr val="lt1"/>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chemeClr val="lt1"/>
              </a:buClr>
              <a:buSzPts val="1200"/>
              <a:buFont typeface="Montserrat Medium"/>
              <a:buChar char="●"/>
            </a:pPr>
            <a:r>
              <a:rPr b="0" i="0" lang="es-419" sz="1200" u="none" cap="none" strike="noStrike">
                <a:solidFill>
                  <a:schemeClr val="lt1"/>
                </a:solidFill>
                <a:latin typeface="Montserrat Medium"/>
                <a:ea typeface="Montserrat Medium"/>
                <a:cs typeface="Montserrat Medium"/>
                <a:sym typeface="Montserrat Medium"/>
              </a:rPr>
              <a:t>The function is monotonic while its derivative is not monotonic.</a:t>
            </a:r>
            <a:endParaRPr b="0" i="0" sz="1200" u="none" cap="none" strike="noStrike">
              <a:solidFill>
                <a:schemeClr val="lt1"/>
              </a:solidFill>
              <a:latin typeface="Montserrat Medium"/>
              <a:ea typeface="Montserrat Medium"/>
              <a:cs typeface="Montserrat Medium"/>
              <a:sym typeface="Montserrat Medium"/>
            </a:endParaRPr>
          </a:p>
          <a:p>
            <a:pPr indent="-304800" lvl="0" marL="457200" marR="0" rtl="0" algn="l">
              <a:lnSpc>
                <a:spcPct val="150000"/>
              </a:lnSpc>
              <a:spcBef>
                <a:spcPts val="0"/>
              </a:spcBef>
              <a:spcAft>
                <a:spcPts val="0"/>
              </a:spcAft>
              <a:buClr>
                <a:schemeClr val="lt1"/>
              </a:buClr>
              <a:buSzPts val="1200"/>
              <a:buFont typeface="Montserrat Medium"/>
              <a:buChar char="●"/>
            </a:pPr>
            <a:r>
              <a:rPr b="0" i="0" lang="es-419" sz="1200" u="none" cap="none" strike="noStrike">
                <a:solidFill>
                  <a:schemeClr val="lt1"/>
                </a:solidFill>
                <a:latin typeface="Montserrat Medium"/>
                <a:ea typeface="Montserrat Medium"/>
                <a:cs typeface="Montserrat Medium"/>
                <a:sym typeface="Montserrat Medium"/>
              </a:rPr>
              <a:t>The tanh function is mainly used classification between two classes.</a:t>
            </a:r>
            <a:endParaRPr b="0" i="0" sz="1200" u="none" cap="none" strike="noStrike">
              <a:solidFill>
                <a:schemeClr val="lt1"/>
              </a:solidFill>
              <a:latin typeface="Montserrat Medium"/>
              <a:ea typeface="Montserrat Medium"/>
              <a:cs typeface="Montserrat Medium"/>
              <a:sym typeface="Montserrat Medium"/>
            </a:endParaRPr>
          </a:p>
        </p:txBody>
      </p:sp>
      <p:sp>
        <p:nvSpPr>
          <p:cNvPr id="253" name="Google Shape;253;p32"/>
          <p:cNvSpPr txBox="1"/>
          <p:nvPr/>
        </p:nvSpPr>
        <p:spPr>
          <a:xfrm>
            <a:off x="366950" y="3160850"/>
            <a:ext cx="72870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120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p:txBody>
      </p:sp>
      <p:pic>
        <p:nvPicPr>
          <p:cNvPr id="254" name="Google Shape;254;p32"/>
          <p:cNvPicPr preferRelativeResize="0"/>
          <p:nvPr/>
        </p:nvPicPr>
        <p:blipFill rotWithShape="1">
          <a:blip r:embed="rId4">
            <a:alphaModFix/>
          </a:blip>
          <a:srcRect b="0" l="0" r="0" t="0"/>
          <a:stretch/>
        </p:blipFill>
        <p:spPr>
          <a:xfrm>
            <a:off x="5886749" y="1670202"/>
            <a:ext cx="3080501" cy="2293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258" name="Shape 258"/>
        <p:cNvGrpSpPr/>
        <p:nvPr/>
      </p:nvGrpSpPr>
      <p:grpSpPr>
        <a:xfrm>
          <a:off x="0" y="0"/>
          <a:ext cx="0" cy="0"/>
          <a:chOff x="0" y="0"/>
          <a:chExt cx="0" cy="0"/>
        </a:xfrm>
      </p:grpSpPr>
      <p:sp>
        <p:nvSpPr>
          <p:cNvPr id="259" name="Google Shape;259;p33"/>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260" name="Google Shape;260;p33"/>
          <p:cNvSpPr txBox="1"/>
          <p:nvPr/>
        </p:nvSpPr>
        <p:spPr>
          <a:xfrm>
            <a:off x="3315900" y="320700"/>
            <a:ext cx="25122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ACTIVATION FUNCTIONS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261" name="Google Shape;261;p33"/>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262" name="Google Shape;262;p3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33"/>
          <p:cNvSpPr txBox="1"/>
          <p:nvPr/>
        </p:nvSpPr>
        <p:spPr>
          <a:xfrm>
            <a:off x="190550" y="905700"/>
            <a:ext cx="76398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s-419" sz="1600" u="none" cap="none" strike="noStrike">
                <a:solidFill>
                  <a:srgbClr val="E8EEF2"/>
                </a:solidFill>
                <a:latin typeface="Montserrat"/>
                <a:ea typeface="Montserrat"/>
                <a:cs typeface="Montserrat"/>
                <a:sym typeface="Montserrat"/>
              </a:rPr>
              <a:t>ReLu</a:t>
            </a:r>
            <a:endParaRPr b="1" i="0" sz="1600" u="none" cap="none" strike="noStrike">
              <a:solidFill>
                <a:srgbClr val="E8EEF2"/>
              </a:solidFill>
              <a:latin typeface="Montserrat"/>
              <a:ea typeface="Montserrat"/>
              <a:cs typeface="Montserrat"/>
              <a:sym typeface="Montserrat"/>
            </a:endParaRPr>
          </a:p>
        </p:txBody>
      </p:sp>
      <p:sp>
        <p:nvSpPr>
          <p:cNvPr id="264" name="Google Shape;264;p33"/>
          <p:cNvSpPr txBox="1"/>
          <p:nvPr/>
        </p:nvSpPr>
        <p:spPr>
          <a:xfrm>
            <a:off x="190550" y="1172400"/>
            <a:ext cx="5787300" cy="33063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50000"/>
              </a:lnSpc>
              <a:spcBef>
                <a:spcPts val="1200"/>
              </a:spcBef>
              <a:spcAft>
                <a:spcPts val="0"/>
              </a:spcAft>
              <a:buClr>
                <a:srgbClr val="E8EEF2"/>
              </a:buClr>
              <a:buSzPts val="1200"/>
              <a:buFont typeface="Montserrat Medium"/>
              <a:buChar char="●"/>
            </a:pPr>
            <a:r>
              <a:rPr b="0" i="0" lang="es-419" sz="1100" u="none" cap="none" strike="noStrike">
                <a:solidFill>
                  <a:srgbClr val="E8EEF2"/>
                </a:solidFill>
                <a:latin typeface="Montserrat Medium"/>
                <a:ea typeface="Montserrat Medium"/>
                <a:cs typeface="Montserrat Medium"/>
                <a:sym typeface="Montserrat Medium"/>
              </a:rPr>
              <a:t>ReLU (Rectified Linear Unit) is defined as f(x) = max(0,x).</a:t>
            </a:r>
            <a:endParaRPr b="0" i="0" sz="1100" u="none" cap="none" strike="noStrike">
              <a:solidFill>
                <a:srgbClr val="E8EEF2"/>
              </a:solidFill>
              <a:latin typeface="Montserrat Medium"/>
              <a:ea typeface="Montserrat Medium"/>
              <a:cs typeface="Montserrat Medium"/>
              <a:sym typeface="Montserrat Medium"/>
            </a:endParaRPr>
          </a:p>
          <a:p>
            <a:pPr indent="-298450" lvl="0" marL="457200" marR="0" rtl="0" algn="l">
              <a:lnSpc>
                <a:spcPct val="150000"/>
              </a:lnSpc>
              <a:spcBef>
                <a:spcPts val="0"/>
              </a:spcBef>
              <a:spcAft>
                <a:spcPts val="0"/>
              </a:spcAft>
              <a:buClr>
                <a:srgbClr val="E8EEF2"/>
              </a:buClr>
              <a:buSzPts val="1100"/>
              <a:buFont typeface="Montserrat Medium"/>
              <a:buChar char="●"/>
            </a:pPr>
            <a:r>
              <a:rPr b="0" i="0" lang="es-419" sz="1100" u="none" cap="none" strike="noStrike">
                <a:solidFill>
                  <a:srgbClr val="E8EEF2"/>
                </a:solidFill>
                <a:latin typeface="Montserrat Medium"/>
                <a:ea typeface="Montserrat Medium"/>
                <a:cs typeface="Montserrat Medium"/>
                <a:sym typeface="Montserrat Medium"/>
              </a:rPr>
              <a:t>The main advantage of using the ReLU function over other activation functions is that it does not activate all the neurons at the same time.</a:t>
            </a:r>
            <a:endParaRPr b="0" i="0" sz="1100" u="none" cap="none" strike="noStrike">
              <a:solidFill>
                <a:srgbClr val="E8EEF2"/>
              </a:solidFill>
              <a:latin typeface="Montserrat Medium"/>
              <a:ea typeface="Montserrat Medium"/>
              <a:cs typeface="Montserrat Medium"/>
              <a:sym typeface="Montserrat Medium"/>
            </a:endParaRPr>
          </a:p>
          <a:p>
            <a:pPr indent="-298450" lvl="0" marL="457200" marR="0" rtl="0" algn="l">
              <a:lnSpc>
                <a:spcPct val="115000"/>
              </a:lnSpc>
              <a:spcBef>
                <a:spcPts val="0"/>
              </a:spcBef>
              <a:spcAft>
                <a:spcPts val="0"/>
              </a:spcAft>
              <a:buClr>
                <a:srgbClr val="E8EEF2"/>
              </a:buClr>
              <a:buSzPts val="1100"/>
              <a:buFont typeface="Montserrat Medium"/>
              <a:buChar char="●"/>
            </a:pPr>
            <a:r>
              <a:rPr b="0" i="0" lang="es-419" sz="1100" u="none" cap="none" strike="noStrike">
                <a:solidFill>
                  <a:srgbClr val="E8EEF2"/>
                </a:solidFill>
                <a:latin typeface="Montserrat Medium"/>
                <a:ea typeface="Montserrat Medium"/>
                <a:cs typeface="Montserrat Medium"/>
                <a:sym typeface="Montserrat Medium"/>
              </a:rPr>
              <a:t>This means that the neurons will only be deactivated if the output of the linear transformation is less than 0. </a:t>
            </a:r>
            <a:endParaRPr b="0" i="0" sz="1100" u="none" cap="none" strike="noStrike">
              <a:solidFill>
                <a:srgbClr val="E8EEF2"/>
              </a:solidFill>
              <a:latin typeface="Montserrat Medium"/>
              <a:ea typeface="Montserrat Medium"/>
              <a:cs typeface="Montserrat Medium"/>
              <a:sym typeface="Montserrat Medium"/>
            </a:endParaRPr>
          </a:p>
          <a:p>
            <a:pPr indent="-298450" lvl="0" marL="457200" marR="0" rtl="0" algn="l">
              <a:lnSpc>
                <a:spcPct val="150000"/>
              </a:lnSpc>
              <a:spcBef>
                <a:spcPts val="0"/>
              </a:spcBef>
              <a:spcAft>
                <a:spcPts val="0"/>
              </a:spcAft>
              <a:buClr>
                <a:srgbClr val="E8EEF2"/>
              </a:buClr>
              <a:buSzPts val="1100"/>
              <a:buFont typeface="Montserrat Medium"/>
              <a:buChar char="●"/>
            </a:pPr>
            <a:r>
              <a:rPr b="0" i="0" lang="es-419" sz="1100" u="none" cap="none" strike="noStrike">
                <a:solidFill>
                  <a:srgbClr val="E8EEF2"/>
                </a:solidFill>
                <a:latin typeface="Montserrat Medium"/>
                <a:ea typeface="Montserrat Medium"/>
                <a:cs typeface="Montserrat Medium"/>
                <a:sym typeface="Montserrat Medium"/>
              </a:rPr>
              <a:t>This is a widely used activation function, especially with Convolutional Neural networks. </a:t>
            </a:r>
            <a:endParaRPr b="0" i="0" sz="1100" u="none" cap="none" strike="noStrike">
              <a:solidFill>
                <a:srgbClr val="E8EEF2"/>
              </a:solidFill>
              <a:latin typeface="Montserrat Medium"/>
              <a:ea typeface="Montserrat Medium"/>
              <a:cs typeface="Montserrat Medium"/>
              <a:sym typeface="Montserrat Medium"/>
            </a:endParaRPr>
          </a:p>
          <a:p>
            <a:pPr indent="-298450" lvl="0" marL="457200" marR="0" rtl="0" algn="l">
              <a:lnSpc>
                <a:spcPct val="150000"/>
              </a:lnSpc>
              <a:spcBef>
                <a:spcPts val="0"/>
              </a:spcBef>
              <a:spcAft>
                <a:spcPts val="0"/>
              </a:spcAft>
              <a:buClr>
                <a:srgbClr val="E8EEF2"/>
              </a:buClr>
              <a:buSzPts val="1100"/>
              <a:buFont typeface="Montserrat Medium"/>
              <a:buChar char="●"/>
            </a:pPr>
            <a:r>
              <a:rPr b="0" i="0" lang="es-419" sz="1100" u="none" cap="none" strike="noStrike">
                <a:solidFill>
                  <a:srgbClr val="E8EEF2"/>
                </a:solidFill>
                <a:latin typeface="Montserrat Medium"/>
                <a:ea typeface="Montserrat Medium"/>
                <a:cs typeface="Montserrat Medium"/>
                <a:sym typeface="Montserrat Medium"/>
              </a:rPr>
              <a:t>It is easy to compute and does not saturate and does not cause the Vanishing Gradient Problem.</a:t>
            </a:r>
            <a:endParaRPr b="0" i="0" sz="1100" u="none" cap="none" strike="noStrike">
              <a:solidFill>
                <a:srgbClr val="E8EEF2"/>
              </a:solidFill>
              <a:latin typeface="Montserrat Medium"/>
              <a:ea typeface="Montserrat Medium"/>
              <a:cs typeface="Montserrat Medium"/>
              <a:sym typeface="Montserrat Medium"/>
            </a:endParaRPr>
          </a:p>
          <a:p>
            <a:pPr indent="-298450" lvl="0" marL="457200" marR="0" rtl="0" algn="l">
              <a:lnSpc>
                <a:spcPct val="150000"/>
              </a:lnSpc>
              <a:spcBef>
                <a:spcPts val="0"/>
              </a:spcBef>
              <a:spcAft>
                <a:spcPts val="0"/>
              </a:spcAft>
              <a:buClr>
                <a:srgbClr val="E8EEF2"/>
              </a:buClr>
              <a:buSzPts val="1100"/>
              <a:buFont typeface="Montserrat Medium"/>
              <a:buChar char="●"/>
            </a:pPr>
            <a:r>
              <a:rPr b="0" i="0" lang="es-419" sz="1100" u="none" cap="none" strike="noStrike">
                <a:solidFill>
                  <a:srgbClr val="E8EEF2"/>
                </a:solidFill>
                <a:latin typeface="Montserrat Medium"/>
                <a:ea typeface="Montserrat Medium"/>
                <a:cs typeface="Montserrat Medium"/>
                <a:sym typeface="Montserrat Medium"/>
              </a:rPr>
              <a:t> It has just one issue of not being zero centred. </a:t>
            </a:r>
            <a:endParaRPr b="0" i="0" sz="1100" u="none" cap="none" strike="noStrike">
              <a:solidFill>
                <a:srgbClr val="E8EEF2"/>
              </a:solidFill>
              <a:latin typeface="Montserrat Medium"/>
              <a:ea typeface="Montserrat Medium"/>
              <a:cs typeface="Montserrat Medium"/>
              <a:sym typeface="Montserrat Medium"/>
            </a:endParaRPr>
          </a:p>
          <a:p>
            <a:pPr indent="-298450" lvl="0" marL="457200" marR="0" rtl="0" algn="l">
              <a:lnSpc>
                <a:spcPct val="150000"/>
              </a:lnSpc>
              <a:spcBef>
                <a:spcPts val="0"/>
              </a:spcBef>
              <a:spcAft>
                <a:spcPts val="0"/>
              </a:spcAft>
              <a:buClr>
                <a:srgbClr val="E8EEF2"/>
              </a:buClr>
              <a:buSzPts val="1100"/>
              <a:buFont typeface="Arial"/>
              <a:buChar char="●"/>
            </a:pPr>
            <a:r>
              <a:rPr b="0" i="0" lang="es-419" sz="1100" u="none" cap="none" strike="noStrike">
                <a:solidFill>
                  <a:srgbClr val="E8EEF2"/>
                </a:solidFill>
                <a:latin typeface="Montserrat Medium"/>
                <a:ea typeface="Montserrat Medium"/>
                <a:cs typeface="Montserrat Medium"/>
                <a:sym typeface="Montserrat Medium"/>
              </a:rPr>
              <a:t>It suffers from “dying ReLU” problem: Since the output is zero for all negative inputs, it causes some nodes to completely die and not learn anything.</a:t>
            </a:r>
            <a:endParaRPr b="0" i="0" sz="1100" u="none" cap="none" strike="noStrike">
              <a:solidFill>
                <a:srgbClr val="E8EEF2"/>
              </a:solidFill>
              <a:latin typeface="Montserrat Medium"/>
              <a:ea typeface="Montserrat Medium"/>
              <a:cs typeface="Montserrat Medium"/>
              <a:sym typeface="Montserrat Medium"/>
            </a:endParaRPr>
          </a:p>
        </p:txBody>
      </p:sp>
      <p:pic>
        <p:nvPicPr>
          <p:cNvPr id="265" name="Google Shape;265;p33"/>
          <p:cNvPicPr preferRelativeResize="0"/>
          <p:nvPr/>
        </p:nvPicPr>
        <p:blipFill rotWithShape="1">
          <a:blip r:embed="rId4">
            <a:alphaModFix/>
          </a:blip>
          <a:srcRect b="0" l="0" r="0" t="0"/>
          <a:stretch/>
        </p:blipFill>
        <p:spPr>
          <a:xfrm>
            <a:off x="6024200" y="1268250"/>
            <a:ext cx="2861350" cy="284978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0" st="0"/>
                                            </p:txEl>
                                          </p:spTgt>
                                        </p:tgtEl>
                                        <p:attrNameLst>
                                          <p:attrName>style.visibility</p:attrName>
                                        </p:attrNameLst>
                                      </p:cBhvr>
                                      <p:to>
                                        <p:strVal val="visible"/>
                                      </p:to>
                                    </p:set>
                                    <p:animEffect filter="fade" transition="in">
                                      <p:cBhvr>
                                        <p:cTn dur="1000"/>
                                        <p:tgtEl>
                                          <p:spTgt spid="26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1" st="1"/>
                                            </p:txEl>
                                          </p:spTgt>
                                        </p:tgtEl>
                                        <p:attrNameLst>
                                          <p:attrName>style.visibility</p:attrName>
                                        </p:attrNameLst>
                                      </p:cBhvr>
                                      <p:to>
                                        <p:strVal val="visible"/>
                                      </p:to>
                                    </p:set>
                                    <p:animEffect filter="fade" transition="in">
                                      <p:cBhvr>
                                        <p:cTn dur="1000"/>
                                        <p:tgtEl>
                                          <p:spTgt spid="26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2" st="2"/>
                                            </p:txEl>
                                          </p:spTgt>
                                        </p:tgtEl>
                                        <p:attrNameLst>
                                          <p:attrName>style.visibility</p:attrName>
                                        </p:attrNameLst>
                                      </p:cBhvr>
                                      <p:to>
                                        <p:strVal val="visible"/>
                                      </p:to>
                                    </p:set>
                                    <p:animEffect filter="fade" transition="in">
                                      <p:cBhvr>
                                        <p:cTn dur="1000"/>
                                        <p:tgtEl>
                                          <p:spTgt spid="26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3" st="3"/>
                                            </p:txEl>
                                          </p:spTgt>
                                        </p:tgtEl>
                                        <p:attrNameLst>
                                          <p:attrName>style.visibility</p:attrName>
                                        </p:attrNameLst>
                                      </p:cBhvr>
                                      <p:to>
                                        <p:strVal val="visible"/>
                                      </p:to>
                                    </p:set>
                                    <p:animEffect filter="fade" transition="in">
                                      <p:cBhvr>
                                        <p:cTn dur="1000"/>
                                        <p:tgtEl>
                                          <p:spTgt spid="26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4" st="4"/>
                                            </p:txEl>
                                          </p:spTgt>
                                        </p:tgtEl>
                                        <p:attrNameLst>
                                          <p:attrName>style.visibility</p:attrName>
                                        </p:attrNameLst>
                                      </p:cBhvr>
                                      <p:to>
                                        <p:strVal val="visible"/>
                                      </p:to>
                                    </p:set>
                                    <p:animEffect filter="fade" transition="in">
                                      <p:cBhvr>
                                        <p:cTn dur="1000"/>
                                        <p:tgtEl>
                                          <p:spTgt spid="26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5" st="5"/>
                                            </p:txEl>
                                          </p:spTgt>
                                        </p:tgtEl>
                                        <p:attrNameLst>
                                          <p:attrName>style.visibility</p:attrName>
                                        </p:attrNameLst>
                                      </p:cBhvr>
                                      <p:to>
                                        <p:strVal val="visible"/>
                                      </p:to>
                                    </p:set>
                                    <p:animEffect filter="fade" transition="in">
                                      <p:cBhvr>
                                        <p:cTn dur="1000"/>
                                        <p:tgtEl>
                                          <p:spTgt spid="26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6" st="6"/>
                                            </p:txEl>
                                          </p:spTgt>
                                        </p:tgtEl>
                                        <p:attrNameLst>
                                          <p:attrName>style.visibility</p:attrName>
                                        </p:attrNameLst>
                                      </p:cBhvr>
                                      <p:to>
                                        <p:strVal val="visible"/>
                                      </p:to>
                                    </p:set>
                                    <p:animEffect filter="fade" transition="in">
                                      <p:cBhvr>
                                        <p:cTn dur="1000"/>
                                        <p:tgtEl>
                                          <p:spTgt spid="26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269" name="Shape 269"/>
        <p:cNvGrpSpPr/>
        <p:nvPr/>
      </p:nvGrpSpPr>
      <p:grpSpPr>
        <a:xfrm>
          <a:off x="0" y="0"/>
          <a:ext cx="0" cy="0"/>
          <a:chOff x="0" y="0"/>
          <a:chExt cx="0" cy="0"/>
        </a:xfrm>
      </p:grpSpPr>
      <p:sp>
        <p:nvSpPr>
          <p:cNvPr id="270" name="Google Shape;270;p34"/>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271" name="Google Shape;271;p34"/>
          <p:cNvSpPr txBox="1"/>
          <p:nvPr/>
        </p:nvSpPr>
        <p:spPr>
          <a:xfrm>
            <a:off x="3315900" y="320700"/>
            <a:ext cx="25122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ACTIVATION FUNCTIONS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272" name="Google Shape;272;p34"/>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273" name="Google Shape;273;p3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34"/>
          <p:cNvSpPr txBox="1"/>
          <p:nvPr/>
        </p:nvSpPr>
        <p:spPr>
          <a:xfrm>
            <a:off x="236100" y="1039850"/>
            <a:ext cx="8671800" cy="3193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2400"/>
              </a:spcBef>
              <a:spcAft>
                <a:spcPts val="0"/>
              </a:spcAft>
              <a:buClr>
                <a:srgbClr val="000000"/>
              </a:buClr>
              <a:buSzPts val="2300"/>
              <a:buFont typeface="Arial"/>
              <a:buNone/>
            </a:pPr>
            <a:r>
              <a:rPr b="1" i="0" lang="es-419" sz="2300" u="none" cap="none" strike="noStrike">
                <a:solidFill>
                  <a:srgbClr val="E8EEF2"/>
                </a:solidFill>
                <a:latin typeface="Montserrat"/>
                <a:ea typeface="Montserrat"/>
                <a:cs typeface="Montserrat"/>
                <a:sym typeface="Montserrat"/>
              </a:rPr>
              <a:t>How to use them in deep neural networks?</a:t>
            </a:r>
            <a:endParaRPr b="1" i="0" sz="2300" u="none" cap="none" strike="noStrike">
              <a:solidFill>
                <a:srgbClr val="E8EEF2"/>
              </a:solidFill>
              <a:latin typeface="Montserrat"/>
              <a:ea typeface="Montserrat"/>
              <a:cs typeface="Montserrat"/>
              <a:sym typeface="Montserrat"/>
            </a:endParaRPr>
          </a:p>
          <a:p>
            <a:pPr indent="-304800" lvl="0" marL="457200" marR="0" rtl="0" algn="l">
              <a:lnSpc>
                <a:spcPct val="115000"/>
              </a:lnSpc>
              <a:spcBef>
                <a:spcPts val="1200"/>
              </a:spcBef>
              <a:spcAft>
                <a:spcPts val="0"/>
              </a:spcAft>
              <a:buClr>
                <a:srgbClr val="E8EEF2"/>
              </a:buClr>
              <a:buSzPts val="1200"/>
              <a:buFont typeface="Arial"/>
              <a:buChar char="●"/>
            </a:pPr>
            <a:r>
              <a:rPr b="1" i="0" lang="es-419" sz="1200" u="none" cap="none" strike="noStrike">
                <a:solidFill>
                  <a:srgbClr val="E8EEF2"/>
                </a:solidFill>
                <a:latin typeface="Montserrat"/>
                <a:ea typeface="Montserrat"/>
                <a:cs typeface="Montserrat"/>
                <a:sym typeface="Montserrat"/>
              </a:rPr>
              <a:t>Tanh and sigmoid cause huge vanishing gradient problems</a:t>
            </a:r>
            <a:r>
              <a:rPr b="0" i="0" lang="es-419" sz="1200" u="none" cap="none" strike="noStrike">
                <a:solidFill>
                  <a:srgbClr val="E8EEF2"/>
                </a:solidFill>
                <a:latin typeface="Montserrat"/>
                <a:ea typeface="Montserrat"/>
                <a:cs typeface="Montserrat"/>
                <a:sym typeface="Montserrat"/>
              </a:rPr>
              <a:t>. </a:t>
            </a:r>
            <a:endParaRPr b="0" i="0" sz="1200" u="none" cap="none" strike="noStrike">
              <a:solidFill>
                <a:srgbClr val="E8EEF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E8EEF2"/>
              </a:buClr>
              <a:buSzPts val="1200"/>
              <a:buFont typeface="Arial"/>
              <a:buChar char="●"/>
            </a:pPr>
            <a:r>
              <a:rPr b="1" i="0" lang="es-419" sz="1200" u="none" cap="none" strike="noStrike">
                <a:solidFill>
                  <a:srgbClr val="E8EEF2"/>
                </a:solidFill>
                <a:latin typeface="Montserrat"/>
                <a:ea typeface="Montserrat"/>
                <a:cs typeface="Montserrat"/>
                <a:sym typeface="Montserrat"/>
              </a:rPr>
              <a:t>Start with ReLU in your network</a:t>
            </a:r>
            <a:r>
              <a:rPr b="0" i="0" lang="es-419" sz="1200" u="none" cap="none" strike="noStrike">
                <a:solidFill>
                  <a:srgbClr val="E8EEF2"/>
                </a:solidFill>
                <a:latin typeface="Montserrat"/>
                <a:ea typeface="Montserrat"/>
                <a:cs typeface="Montserrat"/>
                <a:sym typeface="Montserrat"/>
              </a:rPr>
              <a:t>. Activation layer is added after the weight layer (something like CNN, RNN, LSTM or linear dense layer). If you think the model has stopped learning, then you can replace it with a LeakyReLU to avoid the Dying ReLU problem. However, the Leaky ReLU will increase the computation time a little bit.</a:t>
            </a:r>
            <a:endParaRPr b="0" i="0" sz="1200" u="none" cap="none" strike="noStrike">
              <a:solidFill>
                <a:srgbClr val="E8EEF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E8EEF2"/>
              </a:buClr>
              <a:buSzPts val="1200"/>
              <a:buFont typeface="Arial"/>
              <a:buChar char="●"/>
            </a:pPr>
            <a:r>
              <a:rPr b="1" i="0" lang="es-419" sz="1200" u="none" cap="none" strike="noStrike">
                <a:solidFill>
                  <a:srgbClr val="E8EEF2"/>
                </a:solidFill>
                <a:latin typeface="Montserrat"/>
                <a:ea typeface="Montserrat"/>
                <a:cs typeface="Montserrat"/>
                <a:sym typeface="Montserrat"/>
              </a:rPr>
              <a:t>If you also have Batch-Norm layers in your network, that is added before the activation function making the order CNN-Batch Norm-</a:t>
            </a:r>
            <a:r>
              <a:rPr b="1" i="1" lang="es-419" sz="1200" u="none" cap="none" strike="noStrike">
                <a:solidFill>
                  <a:srgbClr val="E8EEF2"/>
                </a:solidFill>
                <a:latin typeface="Montserrat"/>
                <a:ea typeface="Montserrat"/>
                <a:cs typeface="Montserrat"/>
                <a:sym typeface="Montserrat"/>
              </a:rPr>
              <a:t>Act</a:t>
            </a:r>
            <a:r>
              <a:rPr b="0" i="1" lang="es-419" sz="1200" u="none" cap="none" strike="noStrike">
                <a:solidFill>
                  <a:srgbClr val="E8EEF2"/>
                </a:solidFill>
                <a:latin typeface="Montserrat"/>
                <a:ea typeface="Montserrat"/>
                <a:cs typeface="Montserrat"/>
                <a:sym typeface="Montserrat"/>
              </a:rPr>
              <a:t>.</a:t>
            </a:r>
            <a:r>
              <a:rPr b="0" i="0" lang="es-419" sz="1200" u="none" cap="none" strike="noStrike">
                <a:solidFill>
                  <a:srgbClr val="E8EEF2"/>
                </a:solidFill>
                <a:latin typeface="Montserrat"/>
                <a:ea typeface="Montserrat"/>
                <a:cs typeface="Montserrat"/>
                <a:sym typeface="Montserrat"/>
              </a:rPr>
              <a:t> </a:t>
            </a:r>
            <a:endParaRPr b="0" i="0" sz="1200" u="none" cap="none" strike="noStrike">
              <a:solidFill>
                <a:srgbClr val="E8EEF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E8EEF2"/>
              </a:buClr>
              <a:buSzPts val="1200"/>
              <a:buFont typeface="Arial"/>
              <a:buChar char="●"/>
            </a:pPr>
            <a:r>
              <a:rPr b="0" i="0" lang="es-419" sz="1200" u="none" cap="none" strike="noStrike">
                <a:solidFill>
                  <a:srgbClr val="E8EEF2"/>
                </a:solidFill>
                <a:latin typeface="Montserrat"/>
                <a:ea typeface="Montserrat"/>
                <a:cs typeface="Montserrat"/>
                <a:sym typeface="Montserrat"/>
              </a:rPr>
              <a:t>Activation functions work best in their default hyperparameters that are used in popular frameworks such as Tensorflow and Pytorch. However, one can fiddle with the negative slope in </a:t>
            </a:r>
            <a:r>
              <a:rPr b="1" i="0" lang="es-419" sz="1200" u="none" cap="none" strike="noStrike">
                <a:solidFill>
                  <a:srgbClr val="E8EEF2"/>
                </a:solidFill>
                <a:latin typeface="Montserrat"/>
                <a:ea typeface="Montserrat"/>
                <a:cs typeface="Montserrat"/>
                <a:sym typeface="Montserrat"/>
              </a:rPr>
              <a:t>LeakyReLU and set it to 0.02</a:t>
            </a:r>
            <a:r>
              <a:rPr b="0" i="0" lang="es-419" sz="1200" u="none" cap="none" strike="noStrike">
                <a:solidFill>
                  <a:srgbClr val="E8EEF2"/>
                </a:solidFill>
                <a:latin typeface="Montserrat"/>
                <a:ea typeface="Montserrat"/>
                <a:cs typeface="Montserrat"/>
                <a:sym typeface="Montserrat"/>
              </a:rPr>
              <a:t> to expedite learning.</a:t>
            </a:r>
            <a:endParaRPr b="0" i="0" sz="1200" u="none" cap="none" strike="noStrike">
              <a:solidFill>
                <a:srgbClr val="E8EEF2"/>
              </a:solidFill>
              <a:latin typeface="Montserrat"/>
              <a:ea typeface="Montserrat"/>
              <a:cs typeface="Montserrat"/>
              <a:sym typeface="Montserrat"/>
            </a:endParaRPr>
          </a:p>
          <a:p>
            <a:pPr indent="0" lvl="0" marL="457200" marR="0" rtl="0" algn="l">
              <a:lnSpc>
                <a:spcPct val="150000"/>
              </a:lnSpc>
              <a:spcBef>
                <a:spcPts val="1200"/>
              </a:spcBef>
              <a:spcAft>
                <a:spcPts val="1200"/>
              </a:spcAft>
              <a:buClr>
                <a:srgbClr val="000000"/>
              </a:buClr>
              <a:buSzPts val="1100"/>
              <a:buFont typeface="Arial"/>
              <a:buNone/>
            </a:pPr>
            <a:r>
              <a:t/>
            </a:r>
            <a:endParaRPr b="0" i="0" sz="1100" u="none" cap="none" strike="noStrike">
              <a:solidFill>
                <a:srgbClr val="E8EEF2"/>
              </a:solidFill>
              <a:latin typeface="Montserrat Medium"/>
              <a:ea typeface="Montserrat Medium"/>
              <a:cs typeface="Montserrat Medium"/>
              <a:sym typeface="Montserrat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0" st="0"/>
                                            </p:txEl>
                                          </p:spTgt>
                                        </p:tgtEl>
                                        <p:attrNameLst>
                                          <p:attrName>style.visibility</p:attrName>
                                        </p:attrNameLst>
                                      </p:cBhvr>
                                      <p:to>
                                        <p:strVal val="visible"/>
                                      </p:to>
                                    </p:set>
                                    <p:animEffect filter="fade" transition="in">
                                      <p:cBhvr>
                                        <p:cTn dur="1000"/>
                                        <p:tgtEl>
                                          <p:spTgt spid="27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1" st="1"/>
                                            </p:txEl>
                                          </p:spTgt>
                                        </p:tgtEl>
                                        <p:attrNameLst>
                                          <p:attrName>style.visibility</p:attrName>
                                        </p:attrNameLst>
                                      </p:cBhvr>
                                      <p:to>
                                        <p:strVal val="visible"/>
                                      </p:to>
                                    </p:set>
                                    <p:animEffect filter="fade" transition="in">
                                      <p:cBhvr>
                                        <p:cTn dur="1000"/>
                                        <p:tgtEl>
                                          <p:spTgt spid="27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2" st="2"/>
                                            </p:txEl>
                                          </p:spTgt>
                                        </p:tgtEl>
                                        <p:attrNameLst>
                                          <p:attrName>style.visibility</p:attrName>
                                        </p:attrNameLst>
                                      </p:cBhvr>
                                      <p:to>
                                        <p:strVal val="visible"/>
                                      </p:to>
                                    </p:set>
                                    <p:animEffect filter="fade" transition="in">
                                      <p:cBhvr>
                                        <p:cTn dur="1000"/>
                                        <p:tgtEl>
                                          <p:spTgt spid="27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3" st="3"/>
                                            </p:txEl>
                                          </p:spTgt>
                                        </p:tgtEl>
                                        <p:attrNameLst>
                                          <p:attrName>style.visibility</p:attrName>
                                        </p:attrNameLst>
                                      </p:cBhvr>
                                      <p:to>
                                        <p:strVal val="visible"/>
                                      </p:to>
                                    </p:set>
                                    <p:animEffect filter="fade" transition="in">
                                      <p:cBhvr>
                                        <p:cTn dur="1000"/>
                                        <p:tgtEl>
                                          <p:spTgt spid="27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4" st="4"/>
                                            </p:txEl>
                                          </p:spTgt>
                                        </p:tgtEl>
                                        <p:attrNameLst>
                                          <p:attrName>style.visibility</p:attrName>
                                        </p:attrNameLst>
                                      </p:cBhvr>
                                      <p:to>
                                        <p:strVal val="visible"/>
                                      </p:to>
                                    </p:set>
                                    <p:animEffect filter="fade" transition="in">
                                      <p:cBhvr>
                                        <p:cTn dur="1000"/>
                                        <p:tgtEl>
                                          <p:spTgt spid="27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xEl>
                                              <p:pRg end="5" st="5"/>
                                            </p:txEl>
                                          </p:spTgt>
                                        </p:tgtEl>
                                        <p:attrNameLst>
                                          <p:attrName>style.visibility</p:attrName>
                                        </p:attrNameLst>
                                      </p:cBhvr>
                                      <p:to>
                                        <p:strVal val="visible"/>
                                      </p:to>
                                    </p:set>
                                    <p:animEffect filter="fade" transition="in">
                                      <p:cBhvr>
                                        <p:cTn dur="1000"/>
                                        <p:tgtEl>
                                          <p:spTgt spid="274">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74" name="Shape 74"/>
        <p:cNvGrpSpPr/>
        <p:nvPr/>
      </p:nvGrpSpPr>
      <p:grpSpPr>
        <a:xfrm>
          <a:off x="0" y="0"/>
          <a:ext cx="0" cy="0"/>
          <a:chOff x="0" y="0"/>
          <a:chExt cx="0" cy="0"/>
        </a:xfrm>
      </p:grpSpPr>
      <p:sp>
        <p:nvSpPr>
          <p:cNvPr id="75" name="Google Shape;75;p15"/>
          <p:cNvSpPr txBox="1"/>
          <p:nvPr/>
        </p:nvSpPr>
        <p:spPr>
          <a:xfrm>
            <a:off x="569100" y="3546950"/>
            <a:ext cx="47199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s-419" sz="3000" u="none" cap="none" strike="noStrike">
                <a:solidFill>
                  <a:srgbClr val="E8EEF2"/>
                </a:solidFill>
                <a:latin typeface="Montserrat ExtraBold"/>
                <a:ea typeface="Montserrat ExtraBold"/>
                <a:cs typeface="Montserrat ExtraBold"/>
                <a:sym typeface="Montserrat ExtraBold"/>
              </a:rPr>
              <a:t>LAYERS</a:t>
            </a:r>
            <a:endParaRPr b="1" i="0" sz="3000" u="none" cap="none" strike="noStrike">
              <a:solidFill>
                <a:srgbClr val="E8EEF2"/>
              </a:solidFill>
              <a:latin typeface="Montserrat ExtraBold"/>
              <a:ea typeface="Montserrat ExtraBold"/>
              <a:cs typeface="Montserrat ExtraBold"/>
              <a:sym typeface="Montserrat Extra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79" name="Shape 79"/>
        <p:cNvGrpSpPr/>
        <p:nvPr/>
      </p:nvGrpSpPr>
      <p:grpSpPr>
        <a:xfrm>
          <a:off x="0" y="0"/>
          <a:ext cx="0" cy="0"/>
          <a:chOff x="0" y="0"/>
          <a:chExt cx="0" cy="0"/>
        </a:xfrm>
      </p:grpSpPr>
      <p:sp>
        <p:nvSpPr>
          <p:cNvPr id="80" name="Google Shape;80;p16"/>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81" name="Google Shape;81;p16"/>
          <p:cNvSpPr txBox="1"/>
          <p:nvPr/>
        </p:nvSpPr>
        <p:spPr>
          <a:xfrm>
            <a:off x="3432600" y="320700"/>
            <a:ext cx="22788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LAYERS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82" name="Google Shape;82;p16"/>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83" name="Google Shape;83;p1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6"/>
          <p:cNvSpPr txBox="1"/>
          <p:nvPr/>
        </p:nvSpPr>
        <p:spPr>
          <a:xfrm>
            <a:off x="54450" y="1186650"/>
            <a:ext cx="8829300" cy="11436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15000"/>
              </a:lnSpc>
              <a:spcBef>
                <a:spcPts val="1200"/>
              </a:spcBef>
              <a:spcAft>
                <a:spcPts val="0"/>
              </a:spcAft>
              <a:buClr>
                <a:schemeClr val="lt1"/>
              </a:buClr>
              <a:buSzPts val="1400"/>
              <a:buFont typeface="Montserrat Medium"/>
              <a:buChar char="●"/>
            </a:pPr>
            <a:r>
              <a:rPr b="1" i="0" lang="es-419" sz="1400" u="none" cap="none" strike="noStrike">
                <a:solidFill>
                  <a:schemeClr val="lt1"/>
                </a:solidFill>
                <a:latin typeface="Montserrat"/>
                <a:ea typeface="Montserrat"/>
                <a:cs typeface="Montserrat"/>
                <a:sym typeface="Montserrat"/>
              </a:rPr>
              <a:t>In Deep Learning, a model is a set of one or more layers of neurons.</a:t>
            </a:r>
            <a:endParaRPr b="1" i="0" sz="1400" u="none" cap="none" strike="noStrike">
              <a:solidFill>
                <a:schemeClr val="lt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lt1"/>
              </a:buClr>
              <a:buSzPts val="1400"/>
              <a:buFont typeface="Montserrat Medium"/>
              <a:buChar char="●"/>
            </a:pPr>
            <a:r>
              <a:rPr b="1" i="0" lang="es-419" sz="1400" u="none" cap="none" strike="noStrike">
                <a:solidFill>
                  <a:schemeClr val="lt1"/>
                </a:solidFill>
                <a:latin typeface="Montserrat"/>
                <a:ea typeface="Montserrat"/>
                <a:cs typeface="Montserrat"/>
                <a:sym typeface="Montserrat"/>
              </a:rPr>
              <a:t>Each layer contains several neurons that apply a transformation on each element of the input tensor.</a:t>
            </a:r>
            <a:endParaRPr b="1" i="0" sz="1400" u="none" cap="none" strike="noStrike">
              <a:solidFill>
                <a:schemeClr val="lt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lt1"/>
              </a:buClr>
              <a:buSzPts val="1400"/>
              <a:buFont typeface="Montserrat Medium"/>
              <a:buChar char="●"/>
            </a:pPr>
            <a:r>
              <a:rPr b="1" i="0" lang="es-419" sz="1400" u="none" cap="none" strike="noStrike">
                <a:solidFill>
                  <a:schemeClr val="lt1"/>
                </a:solidFill>
                <a:latin typeface="Montserrat"/>
                <a:ea typeface="Montserrat"/>
                <a:cs typeface="Montserrat"/>
                <a:sym typeface="Montserrat"/>
              </a:rPr>
              <a:t>The main difference between the types of layers lies in the way the neurons behave.</a:t>
            </a:r>
            <a:endParaRPr b="1" i="0" sz="1400" u="none" cap="none" strike="noStrike">
              <a:solidFill>
                <a:schemeClr val="lt1"/>
              </a:solidFill>
              <a:latin typeface="Montserrat"/>
              <a:ea typeface="Montserrat"/>
              <a:cs typeface="Montserrat"/>
              <a:sym typeface="Montserrat"/>
            </a:endParaRPr>
          </a:p>
        </p:txBody>
      </p:sp>
      <p:pic>
        <p:nvPicPr>
          <p:cNvPr id="85" name="Google Shape;85;p16"/>
          <p:cNvPicPr preferRelativeResize="0"/>
          <p:nvPr/>
        </p:nvPicPr>
        <p:blipFill rotWithShape="1">
          <a:blip r:embed="rId4">
            <a:alphaModFix/>
          </a:blip>
          <a:srcRect b="0" l="0" r="0" t="0"/>
          <a:stretch/>
        </p:blipFill>
        <p:spPr>
          <a:xfrm>
            <a:off x="2247063" y="2398300"/>
            <a:ext cx="4444076" cy="2347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89" name="Shape 89"/>
        <p:cNvGrpSpPr/>
        <p:nvPr/>
      </p:nvGrpSpPr>
      <p:grpSpPr>
        <a:xfrm>
          <a:off x="0" y="0"/>
          <a:ext cx="0" cy="0"/>
          <a:chOff x="0" y="0"/>
          <a:chExt cx="0" cy="0"/>
        </a:xfrm>
      </p:grpSpPr>
      <p:sp>
        <p:nvSpPr>
          <p:cNvPr id="90" name="Google Shape;90;p17"/>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91" name="Google Shape;91;p17"/>
          <p:cNvSpPr txBox="1"/>
          <p:nvPr/>
        </p:nvSpPr>
        <p:spPr>
          <a:xfrm>
            <a:off x="3432600" y="320700"/>
            <a:ext cx="22788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LAYERS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92" name="Google Shape;92;p17"/>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93" name="Google Shape;93;p1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7"/>
          <p:cNvSpPr txBox="1"/>
          <p:nvPr/>
        </p:nvSpPr>
        <p:spPr>
          <a:xfrm>
            <a:off x="54450" y="991675"/>
            <a:ext cx="8829300" cy="13914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15000"/>
              </a:lnSpc>
              <a:spcBef>
                <a:spcPts val="1200"/>
              </a:spcBef>
              <a:spcAft>
                <a:spcPts val="0"/>
              </a:spcAft>
              <a:buClr>
                <a:schemeClr val="lt1"/>
              </a:buClr>
              <a:buSzPts val="1400"/>
              <a:buFont typeface="Montserrat Medium"/>
              <a:buChar char="●"/>
            </a:pPr>
            <a:r>
              <a:rPr b="1" i="0" lang="es-419" sz="1400" u="none" cap="none" strike="noStrike">
                <a:solidFill>
                  <a:schemeClr val="lt1"/>
                </a:solidFill>
                <a:latin typeface="Montserrat"/>
                <a:ea typeface="Montserrat"/>
                <a:cs typeface="Montserrat"/>
                <a:sym typeface="Montserrat"/>
              </a:rPr>
              <a:t>Input Layer: </a:t>
            </a:r>
            <a:r>
              <a:rPr b="0" i="0" lang="es-419" sz="1400" u="none" cap="none" strike="noStrike">
                <a:solidFill>
                  <a:schemeClr val="lt1"/>
                </a:solidFill>
                <a:latin typeface="Montserrat"/>
                <a:ea typeface="Montserrat"/>
                <a:cs typeface="Montserrat"/>
                <a:sym typeface="Montserrat"/>
              </a:rPr>
              <a:t>This is the layer that receives data.</a:t>
            </a:r>
            <a:endParaRPr b="0" i="0" sz="1400" u="none" cap="none" strike="noStrike">
              <a:solidFill>
                <a:schemeClr val="lt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lt1"/>
              </a:buClr>
              <a:buSzPts val="1400"/>
              <a:buFont typeface="Montserrat"/>
              <a:buChar char="●"/>
            </a:pPr>
            <a:r>
              <a:rPr b="1" i="0" lang="es-419" sz="1400" u="none" cap="none" strike="noStrike">
                <a:solidFill>
                  <a:schemeClr val="lt1"/>
                </a:solidFill>
                <a:latin typeface="Montserrat"/>
                <a:ea typeface="Montserrat"/>
                <a:cs typeface="Montserrat"/>
                <a:sym typeface="Montserrat"/>
              </a:rPr>
              <a:t>Output Layer:</a:t>
            </a:r>
            <a:r>
              <a:rPr b="0" i="0" lang="es-419" sz="1400" u="none" cap="none" strike="noStrike">
                <a:solidFill>
                  <a:schemeClr val="lt1"/>
                </a:solidFill>
                <a:latin typeface="Montserrat"/>
                <a:ea typeface="Montserrat"/>
                <a:cs typeface="Montserrat"/>
                <a:sym typeface="Montserrat"/>
              </a:rPr>
              <a:t> This is the layer that produces results, devised by our neural network.</a:t>
            </a:r>
            <a:endParaRPr b="0" i="0" sz="1400" u="none" cap="none" strike="noStrike">
              <a:solidFill>
                <a:schemeClr val="lt1"/>
              </a:solidFill>
              <a:latin typeface="Montserrat"/>
              <a:ea typeface="Montserrat"/>
              <a:cs typeface="Montserrat"/>
              <a:sym typeface="Montserrat"/>
            </a:endParaRPr>
          </a:p>
          <a:p>
            <a:pPr indent="-317500" lvl="0" marL="457200" marR="0" rtl="0" algn="l">
              <a:lnSpc>
                <a:spcPct val="115000"/>
              </a:lnSpc>
              <a:spcBef>
                <a:spcPts val="0"/>
              </a:spcBef>
              <a:spcAft>
                <a:spcPts val="0"/>
              </a:spcAft>
              <a:buClr>
                <a:schemeClr val="lt1"/>
              </a:buClr>
              <a:buSzPts val="1400"/>
              <a:buFont typeface="Montserrat"/>
              <a:buChar char="●"/>
            </a:pPr>
            <a:r>
              <a:rPr b="1" i="0" lang="es-419" sz="1400" u="none" cap="none" strike="noStrike">
                <a:solidFill>
                  <a:schemeClr val="lt1"/>
                </a:solidFill>
                <a:latin typeface="Montserrat"/>
                <a:ea typeface="Montserrat"/>
                <a:cs typeface="Montserrat"/>
                <a:sym typeface="Montserrat"/>
              </a:rPr>
              <a:t>Hidden layer: </a:t>
            </a:r>
            <a:r>
              <a:rPr b="0" i="0" lang="es-419" sz="1400" u="none" cap="none" strike="noStrike">
                <a:solidFill>
                  <a:schemeClr val="lt1"/>
                </a:solidFill>
                <a:latin typeface="Montserrat"/>
                <a:ea typeface="Montserrat"/>
                <a:cs typeface="Montserrat"/>
                <a:sym typeface="Montserrat"/>
              </a:rPr>
              <a:t>This is a layer in between input layers and output layers, where artificial neurons take in a set of weighted inputs and produce an output through an activation function.</a:t>
            </a:r>
            <a:endParaRPr b="0" i="0" sz="1400" u="none" cap="none" strike="noStrike">
              <a:solidFill>
                <a:schemeClr val="lt1"/>
              </a:solidFill>
              <a:latin typeface="Montserrat"/>
              <a:ea typeface="Montserrat"/>
              <a:cs typeface="Montserrat"/>
              <a:sym typeface="Montserrat"/>
            </a:endParaRPr>
          </a:p>
        </p:txBody>
      </p:sp>
      <p:pic>
        <p:nvPicPr>
          <p:cNvPr id="95" name="Google Shape;95;p17"/>
          <p:cNvPicPr preferRelativeResize="0"/>
          <p:nvPr/>
        </p:nvPicPr>
        <p:blipFill rotWithShape="1">
          <a:blip r:embed="rId4">
            <a:alphaModFix/>
          </a:blip>
          <a:srcRect b="0" l="0" r="0" t="0"/>
          <a:stretch/>
        </p:blipFill>
        <p:spPr>
          <a:xfrm>
            <a:off x="1742288" y="2469050"/>
            <a:ext cx="5453614" cy="25084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99" name="Shape 99"/>
        <p:cNvGrpSpPr/>
        <p:nvPr/>
      </p:nvGrpSpPr>
      <p:grpSpPr>
        <a:xfrm>
          <a:off x="0" y="0"/>
          <a:ext cx="0" cy="0"/>
          <a:chOff x="0" y="0"/>
          <a:chExt cx="0" cy="0"/>
        </a:xfrm>
      </p:grpSpPr>
      <p:sp>
        <p:nvSpPr>
          <p:cNvPr id="100" name="Google Shape;100;p18"/>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101" name="Google Shape;101;p18"/>
          <p:cNvSpPr txBox="1"/>
          <p:nvPr/>
        </p:nvSpPr>
        <p:spPr>
          <a:xfrm>
            <a:off x="3432600" y="320700"/>
            <a:ext cx="22788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LAYERS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102" name="Google Shape;102;p18"/>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103" name="Google Shape;103;p1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18"/>
          <p:cNvSpPr txBox="1"/>
          <p:nvPr/>
        </p:nvSpPr>
        <p:spPr>
          <a:xfrm>
            <a:off x="157350" y="1304625"/>
            <a:ext cx="4320900" cy="3309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50000"/>
              </a:lnSpc>
              <a:spcBef>
                <a:spcPts val="1200"/>
              </a:spcBef>
              <a:spcAft>
                <a:spcPts val="0"/>
              </a:spcAft>
              <a:buClr>
                <a:schemeClr val="lt1"/>
              </a:buClr>
              <a:buSzPts val="1400"/>
              <a:buFont typeface="Montserrat Medium"/>
              <a:buChar char="●"/>
            </a:pPr>
            <a:r>
              <a:rPr b="0" i="0" lang="es-419" sz="1400" u="none" cap="none" strike="noStrike">
                <a:solidFill>
                  <a:schemeClr val="lt1"/>
                </a:solidFill>
                <a:latin typeface="Montserrat Medium"/>
                <a:ea typeface="Montserrat Medium"/>
                <a:cs typeface="Montserrat Medium"/>
                <a:sym typeface="Montserrat Medium"/>
              </a:rPr>
              <a:t>The dense layer neuron in a model receives output from every neuron of its preceding layer, where neurons of the dense layer perform matrix-vector multiplication. </a:t>
            </a:r>
            <a:endParaRPr b="0" i="0" sz="1400" u="none" cap="none" strike="noStrike">
              <a:solidFill>
                <a:schemeClr val="lt1"/>
              </a:solidFill>
              <a:latin typeface="Montserrat Medium"/>
              <a:ea typeface="Montserrat Medium"/>
              <a:cs typeface="Montserrat Medium"/>
              <a:sym typeface="Montserrat Medium"/>
            </a:endParaRPr>
          </a:p>
          <a:p>
            <a:pPr indent="-317500" lvl="0" marL="457200" marR="0" rtl="0" algn="l">
              <a:lnSpc>
                <a:spcPct val="150000"/>
              </a:lnSpc>
              <a:spcBef>
                <a:spcPts val="0"/>
              </a:spcBef>
              <a:spcAft>
                <a:spcPts val="0"/>
              </a:spcAft>
              <a:buClr>
                <a:schemeClr val="lt1"/>
              </a:buClr>
              <a:buSzPts val="1400"/>
              <a:buFont typeface="Montserrat Medium"/>
              <a:buChar char="●"/>
            </a:pPr>
            <a:r>
              <a:rPr b="0" i="0" lang="es-419" sz="1400" u="none" cap="none" strike="noStrike">
                <a:solidFill>
                  <a:schemeClr val="lt1"/>
                </a:solidFill>
                <a:latin typeface="Montserrat Medium"/>
                <a:ea typeface="Montserrat Medium"/>
                <a:cs typeface="Montserrat Medium"/>
                <a:sym typeface="Montserrat Medium"/>
              </a:rPr>
              <a:t>Matrix vector multiplication is a procedure where the row vector of the output from the preceding layers is equal to the column vector of the dense layer. </a:t>
            </a:r>
            <a:endParaRPr b="0" i="0" sz="1400" u="none" cap="none" strike="noStrike">
              <a:solidFill>
                <a:schemeClr val="lt1"/>
              </a:solidFill>
              <a:latin typeface="Montserrat Medium"/>
              <a:ea typeface="Montserrat Medium"/>
              <a:cs typeface="Montserrat Medium"/>
              <a:sym typeface="Montserrat Medium"/>
            </a:endParaRPr>
          </a:p>
        </p:txBody>
      </p:sp>
      <p:sp>
        <p:nvSpPr>
          <p:cNvPr id="105" name="Google Shape;105;p18"/>
          <p:cNvSpPr txBox="1"/>
          <p:nvPr/>
        </p:nvSpPr>
        <p:spPr>
          <a:xfrm>
            <a:off x="249875" y="835125"/>
            <a:ext cx="7639800" cy="569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2500"/>
              <a:buFont typeface="Arial"/>
              <a:buNone/>
            </a:pPr>
            <a:r>
              <a:rPr b="1" i="0" lang="es-419" sz="2500" u="none" cap="none" strike="noStrike">
                <a:solidFill>
                  <a:srgbClr val="E8EEF2"/>
                </a:solidFill>
                <a:latin typeface="Montserrat ExtraBold"/>
                <a:ea typeface="Montserrat ExtraBold"/>
                <a:cs typeface="Montserrat ExtraBold"/>
                <a:sym typeface="Montserrat ExtraBold"/>
              </a:rPr>
              <a:t>DENSE LAYER</a:t>
            </a:r>
            <a:endParaRPr b="1" i="0" sz="2500" u="none" cap="none" strike="noStrike">
              <a:solidFill>
                <a:srgbClr val="E8EEF2"/>
              </a:solidFill>
              <a:latin typeface="Montserrat ExtraBold"/>
              <a:ea typeface="Montserrat ExtraBold"/>
              <a:cs typeface="Montserrat ExtraBold"/>
              <a:sym typeface="Montserrat ExtraBold"/>
            </a:endParaRPr>
          </a:p>
        </p:txBody>
      </p:sp>
      <p:pic>
        <p:nvPicPr>
          <p:cNvPr id="106" name="Google Shape;106;p18"/>
          <p:cNvPicPr preferRelativeResize="0"/>
          <p:nvPr/>
        </p:nvPicPr>
        <p:blipFill rotWithShape="1">
          <a:blip r:embed="rId4">
            <a:alphaModFix/>
          </a:blip>
          <a:srcRect b="0" l="0" r="0" t="0"/>
          <a:stretch/>
        </p:blipFill>
        <p:spPr>
          <a:xfrm>
            <a:off x="4668050" y="1219875"/>
            <a:ext cx="4022634" cy="3054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110" name="Shape 110"/>
        <p:cNvGrpSpPr/>
        <p:nvPr/>
      </p:nvGrpSpPr>
      <p:grpSpPr>
        <a:xfrm>
          <a:off x="0" y="0"/>
          <a:ext cx="0" cy="0"/>
          <a:chOff x="0" y="0"/>
          <a:chExt cx="0" cy="0"/>
        </a:xfrm>
      </p:grpSpPr>
      <p:sp>
        <p:nvSpPr>
          <p:cNvPr id="111" name="Google Shape;111;p19"/>
          <p:cNvSpPr txBox="1"/>
          <p:nvPr/>
        </p:nvSpPr>
        <p:spPr>
          <a:xfrm>
            <a:off x="569100" y="3546950"/>
            <a:ext cx="47199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s-419" sz="3000" u="none" cap="none" strike="noStrike">
                <a:solidFill>
                  <a:srgbClr val="E8EEF2"/>
                </a:solidFill>
                <a:latin typeface="Montserrat ExtraBold"/>
                <a:ea typeface="Montserrat ExtraBold"/>
                <a:cs typeface="Montserrat ExtraBold"/>
                <a:sym typeface="Montserrat ExtraBold"/>
              </a:rPr>
              <a:t>OPTIMIZERS</a:t>
            </a:r>
            <a:endParaRPr b="1" i="0" sz="3000" u="none" cap="none" strike="noStrike">
              <a:solidFill>
                <a:srgbClr val="E8EEF2"/>
              </a:solidFill>
              <a:latin typeface="Montserrat ExtraBold"/>
              <a:ea typeface="Montserrat ExtraBold"/>
              <a:cs typeface="Montserrat ExtraBold"/>
              <a:sym typeface="Montserrat Extra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115" name="Shape 115"/>
        <p:cNvGrpSpPr/>
        <p:nvPr/>
      </p:nvGrpSpPr>
      <p:grpSpPr>
        <a:xfrm>
          <a:off x="0" y="0"/>
          <a:ext cx="0" cy="0"/>
          <a:chOff x="0" y="0"/>
          <a:chExt cx="0" cy="0"/>
        </a:xfrm>
      </p:grpSpPr>
      <p:sp>
        <p:nvSpPr>
          <p:cNvPr id="116" name="Google Shape;116;p20"/>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117" name="Google Shape;117;p20"/>
          <p:cNvSpPr txBox="1"/>
          <p:nvPr/>
        </p:nvSpPr>
        <p:spPr>
          <a:xfrm>
            <a:off x="3432600" y="320700"/>
            <a:ext cx="22788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OPTIMIZERS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118" name="Google Shape;118;p20"/>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119" name="Google Shape;119;p2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0"/>
          <p:cNvSpPr txBox="1"/>
          <p:nvPr/>
        </p:nvSpPr>
        <p:spPr>
          <a:xfrm>
            <a:off x="244975" y="905700"/>
            <a:ext cx="88293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1200"/>
              </a:spcAft>
              <a:buClr>
                <a:srgbClr val="000000"/>
              </a:buClr>
              <a:buSzPts val="1200"/>
              <a:buFont typeface="Arial"/>
              <a:buNone/>
            </a:pPr>
            <a:r>
              <a:rPr b="0" i="0" lang="es-419" sz="1200" u="none" cap="none" strike="noStrike">
                <a:solidFill>
                  <a:schemeClr val="lt1"/>
                </a:solidFill>
                <a:latin typeface="Montserrat Medium"/>
                <a:ea typeface="Montserrat Medium"/>
                <a:cs typeface="Montserrat Medium"/>
                <a:sym typeface="Montserrat Medium"/>
              </a:rPr>
              <a:t>Optimization is an important process which optimize the input weights by comparing the prediction and the loss function. Keras provides quite a few optimizer as a module, </a:t>
            </a:r>
            <a:r>
              <a:rPr b="0" i="1" lang="es-419" sz="1200" u="none" cap="none" strike="noStrike">
                <a:solidFill>
                  <a:schemeClr val="lt1"/>
                </a:solidFill>
                <a:latin typeface="Montserrat Medium"/>
                <a:ea typeface="Montserrat Medium"/>
                <a:cs typeface="Montserrat Medium"/>
                <a:sym typeface="Montserrat Medium"/>
              </a:rPr>
              <a:t>optimizers</a:t>
            </a:r>
            <a:r>
              <a:rPr b="0" i="0" lang="es-419" sz="1200" u="none" cap="none" strike="noStrike">
                <a:solidFill>
                  <a:schemeClr val="lt1"/>
                </a:solidFill>
                <a:latin typeface="Montserrat Medium"/>
                <a:ea typeface="Montserrat Medium"/>
                <a:cs typeface="Montserrat Medium"/>
                <a:sym typeface="Montserrat Medium"/>
              </a:rPr>
              <a:t> and they are as follows:</a:t>
            </a:r>
            <a:endParaRPr b="0" i="0" sz="1500" u="none" cap="none" strike="noStrike">
              <a:solidFill>
                <a:schemeClr val="lt1"/>
              </a:solidFill>
              <a:latin typeface="Montserrat Medium"/>
              <a:ea typeface="Montserrat Medium"/>
              <a:cs typeface="Montserrat Medium"/>
              <a:sym typeface="Montserrat Medium"/>
            </a:endParaRPr>
          </a:p>
        </p:txBody>
      </p:sp>
      <p:pic>
        <p:nvPicPr>
          <p:cNvPr id="121" name="Google Shape;121;p20"/>
          <p:cNvPicPr preferRelativeResize="0"/>
          <p:nvPr/>
        </p:nvPicPr>
        <p:blipFill rotWithShape="1">
          <a:blip r:embed="rId4">
            <a:alphaModFix/>
          </a:blip>
          <a:srcRect b="0" l="0" r="0" t="0"/>
          <a:stretch/>
        </p:blipFill>
        <p:spPr>
          <a:xfrm>
            <a:off x="2595200" y="1487400"/>
            <a:ext cx="4128849" cy="3351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7171E"/>
        </a:solidFill>
      </p:bgPr>
    </p:bg>
    <p:spTree>
      <p:nvGrpSpPr>
        <p:cNvPr id="125" name="Shape 125"/>
        <p:cNvGrpSpPr/>
        <p:nvPr/>
      </p:nvGrpSpPr>
      <p:grpSpPr>
        <a:xfrm>
          <a:off x="0" y="0"/>
          <a:ext cx="0" cy="0"/>
          <a:chOff x="0" y="0"/>
          <a:chExt cx="0" cy="0"/>
        </a:xfrm>
      </p:grpSpPr>
      <p:sp>
        <p:nvSpPr>
          <p:cNvPr id="126" name="Google Shape;126;p21"/>
          <p:cNvSpPr/>
          <p:nvPr/>
        </p:nvSpPr>
        <p:spPr>
          <a:xfrm>
            <a:off x="3199350" y="320700"/>
            <a:ext cx="2745300" cy="384900"/>
          </a:xfrm>
          <a:prstGeom prst="rect">
            <a:avLst/>
          </a:prstGeom>
          <a:noFill/>
          <a:ln cap="flat" cmpd="sng" w="9525">
            <a:solidFill>
              <a:srgbClr val="E8E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8EEF2"/>
              </a:solidFill>
              <a:latin typeface="Arial"/>
              <a:ea typeface="Arial"/>
              <a:cs typeface="Arial"/>
              <a:sym typeface="Arial"/>
            </a:endParaRPr>
          </a:p>
        </p:txBody>
      </p:sp>
      <p:sp>
        <p:nvSpPr>
          <p:cNvPr id="127" name="Google Shape;127;p21"/>
          <p:cNvSpPr txBox="1"/>
          <p:nvPr/>
        </p:nvSpPr>
        <p:spPr>
          <a:xfrm>
            <a:off x="3432600" y="320700"/>
            <a:ext cx="2278800" cy="585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i="0" lang="es-419" sz="1300" u="none" cap="none" strike="noStrike">
                <a:solidFill>
                  <a:srgbClr val="E8EEF2"/>
                </a:solidFill>
                <a:latin typeface="Montserrat ExtraBold"/>
                <a:ea typeface="Montserrat ExtraBold"/>
                <a:cs typeface="Montserrat ExtraBold"/>
                <a:sym typeface="Montserrat ExtraBold"/>
              </a:rPr>
              <a:t>OPTIMIZERS</a:t>
            </a:r>
            <a:endParaRPr b="1" i="0" sz="1300" u="none" cap="none" strike="noStrike">
              <a:solidFill>
                <a:srgbClr val="E8EEF2"/>
              </a:solidFill>
              <a:latin typeface="Montserrat ExtraBold"/>
              <a:ea typeface="Montserrat ExtraBold"/>
              <a:cs typeface="Montserrat ExtraBold"/>
              <a:sym typeface="Montserrat ExtraBold"/>
            </a:endParaRPr>
          </a:p>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rgbClr val="E8EEF2"/>
              </a:solidFill>
              <a:latin typeface="Montserrat ExtraBold"/>
              <a:ea typeface="Montserrat ExtraBold"/>
              <a:cs typeface="Montserrat ExtraBold"/>
              <a:sym typeface="Montserrat ExtraBold"/>
            </a:endParaRPr>
          </a:p>
        </p:txBody>
      </p:sp>
      <p:pic>
        <p:nvPicPr>
          <p:cNvPr id="128" name="Google Shape;128;p21"/>
          <p:cNvPicPr preferRelativeResize="0"/>
          <p:nvPr/>
        </p:nvPicPr>
        <p:blipFill rotWithShape="1">
          <a:blip r:embed="rId3">
            <a:alphaModFix/>
          </a:blip>
          <a:srcRect b="0" l="0" r="0" t="0"/>
          <a:stretch/>
        </p:blipFill>
        <p:spPr>
          <a:xfrm>
            <a:off x="7693575" y="4588452"/>
            <a:ext cx="1135698" cy="301675"/>
          </a:xfrm>
          <a:prstGeom prst="rect">
            <a:avLst/>
          </a:prstGeom>
          <a:noFill/>
          <a:ln>
            <a:noFill/>
          </a:ln>
        </p:spPr>
      </p:pic>
      <p:sp>
        <p:nvSpPr>
          <p:cNvPr id="129" name="Google Shape;129;p2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1"/>
          <p:cNvSpPr txBox="1"/>
          <p:nvPr/>
        </p:nvSpPr>
        <p:spPr>
          <a:xfrm>
            <a:off x="190550" y="905700"/>
            <a:ext cx="76398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s-419" sz="1500" u="none" cap="none" strike="noStrike">
                <a:solidFill>
                  <a:srgbClr val="E8EEF2"/>
                </a:solidFill>
                <a:latin typeface="Montserrat"/>
                <a:ea typeface="Montserrat"/>
                <a:cs typeface="Montserrat"/>
                <a:sym typeface="Montserrat"/>
              </a:rPr>
              <a:t>SGD − Stochastic gradient descent optimizer.</a:t>
            </a:r>
            <a:endParaRPr b="1" i="0" sz="2900" u="none" cap="none" strike="noStrike">
              <a:solidFill>
                <a:srgbClr val="E8EEF2"/>
              </a:solidFill>
              <a:latin typeface="Montserrat"/>
              <a:ea typeface="Montserrat"/>
              <a:cs typeface="Montserrat"/>
              <a:sym typeface="Montserrat"/>
            </a:endParaRPr>
          </a:p>
        </p:txBody>
      </p:sp>
      <p:pic>
        <p:nvPicPr>
          <p:cNvPr id="132" name="Google Shape;132;p21"/>
          <p:cNvPicPr preferRelativeResize="0"/>
          <p:nvPr/>
        </p:nvPicPr>
        <p:blipFill rotWithShape="1">
          <a:blip r:embed="rId4">
            <a:alphaModFix/>
          </a:blip>
          <a:srcRect b="0" l="0" r="0" t="0"/>
          <a:stretch/>
        </p:blipFill>
        <p:spPr>
          <a:xfrm>
            <a:off x="329300" y="1390275"/>
            <a:ext cx="6278473" cy="400200"/>
          </a:xfrm>
          <a:prstGeom prst="rect">
            <a:avLst/>
          </a:prstGeom>
          <a:noFill/>
          <a:ln>
            <a:noFill/>
          </a:ln>
        </p:spPr>
      </p:pic>
      <p:sp>
        <p:nvSpPr>
          <p:cNvPr id="133" name="Google Shape;133;p21"/>
          <p:cNvSpPr txBox="1"/>
          <p:nvPr/>
        </p:nvSpPr>
        <p:spPr>
          <a:xfrm>
            <a:off x="328250" y="1976350"/>
            <a:ext cx="8381700" cy="2539800"/>
          </a:xfrm>
          <a:prstGeom prst="rect">
            <a:avLst/>
          </a:prstGeom>
          <a:noFill/>
          <a:ln>
            <a:noFill/>
          </a:ln>
        </p:spPr>
        <p:txBody>
          <a:bodyPr anchorCtr="0" anchor="t" bIns="91425" lIns="91425" spcFirstLastPara="1" rIns="91425" wrap="square" tIns="91425">
            <a:spAutoFit/>
          </a:bodyPr>
          <a:lstStyle/>
          <a:p>
            <a:pPr indent="-323850" lvl="0" marL="457200" marR="0" rtl="0" algn="l">
              <a:lnSpc>
                <a:spcPct val="115000"/>
              </a:lnSpc>
              <a:spcBef>
                <a:spcPts val="1200"/>
              </a:spcBef>
              <a:spcAft>
                <a:spcPts val="0"/>
              </a:spcAft>
              <a:buClr>
                <a:srgbClr val="E8EEF2"/>
              </a:buClr>
              <a:buSzPts val="1500"/>
              <a:buFont typeface="Montserrat Medium"/>
              <a:buChar char="●"/>
            </a:pPr>
            <a:r>
              <a:rPr b="0" i="0" lang="es-419" sz="1500" u="none" cap="none" strike="noStrike">
                <a:solidFill>
                  <a:srgbClr val="E8EEF2"/>
                </a:solidFill>
                <a:latin typeface="Montserrat Medium"/>
                <a:ea typeface="Montserrat Medium"/>
                <a:cs typeface="Montserrat Medium"/>
                <a:sym typeface="Montserrat Medium"/>
              </a:rPr>
              <a:t>It’s a variant of Gradient Descent. </a:t>
            </a:r>
            <a:endParaRPr b="0" i="0" sz="1500" u="none" cap="none" strike="noStrike">
              <a:solidFill>
                <a:srgbClr val="E8EEF2"/>
              </a:solidFill>
              <a:latin typeface="Montserrat Medium"/>
              <a:ea typeface="Montserrat Medium"/>
              <a:cs typeface="Montserrat Medium"/>
              <a:sym typeface="Montserrat Medium"/>
            </a:endParaRPr>
          </a:p>
          <a:p>
            <a:pPr indent="-323850" lvl="0" marL="457200" marR="0" rtl="0" algn="l">
              <a:lnSpc>
                <a:spcPct val="115000"/>
              </a:lnSpc>
              <a:spcBef>
                <a:spcPts val="0"/>
              </a:spcBef>
              <a:spcAft>
                <a:spcPts val="0"/>
              </a:spcAft>
              <a:buClr>
                <a:srgbClr val="E8EEF2"/>
              </a:buClr>
              <a:buSzPts val="1500"/>
              <a:buFont typeface="Montserrat Medium"/>
              <a:buChar char="●"/>
            </a:pPr>
            <a:r>
              <a:rPr b="0" i="0" lang="es-419" sz="1500" u="none" cap="none" strike="noStrike">
                <a:solidFill>
                  <a:srgbClr val="E8EEF2"/>
                </a:solidFill>
                <a:latin typeface="Montserrat Medium"/>
                <a:ea typeface="Montserrat Medium"/>
                <a:cs typeface="Montserrat Medium"/>
                <a:sym typeface="Montserrat Medium"/>
              </a:rPr>
              <a:t>It tries to update the model’s parameters more frequently. </a:t>
            </a:r>
            <a:endParaRPr b="0" i="0" sz="1500" u="none" cap="none" strike="noStrike">
              <a:solidFill>
                <a:srgbClr val="E8EEF2"/>
              </a:solidFill>
              <a:latin typeface="Montserrat Medium"/>
              <a:ea typeface="Montserrat Medium"/>
              <a:cs typeface="Montserrat Medium"/>
              <a:sym typeface="Montserrat Medium"/>
            </a:endParaRPr>
          </a:p>
          <a:p>
            <a:pPr indent="-323850" lvl="0" marL="457200" marR="0" rtl="0" algn="l">
              <a:lnSpc>
                <a:spcPct val="115000"/>
              </a:lnSpc>
              <a:spcBef>
                <a:spcPts val="0"/>
              </a:spcBef>
              <a:spcAft>
                <a:spcPts val="0"/>
              </a:spcAft>
              <a:buClr>
                <a:srgbClr val="E8EEF2"/>
              </a:buClr>
              <a:buSzPts val="1500"/>
              <a:buFont typeface="Montserrat Medium"/>
              <a:buChar char="●"/>
            </a:pPr>
            <a:r>
              <a:rPr b="0" i="0" lang="es-419" sz="1500" u="none" cap="none" strike="noStrike">
                <a:solidFill>
                  <a:srgbClr val="E8EEF2"/>
                </a:solidFill>
                <a:latin typeface="Montserrat Medium"/>
                <a:ea typeface="Montserrat Medium"/>
                <a:cs typeface="Montserrat Medium"/>
                <a:sym typeface="Montserrat Medium"/>
              </a:rPr>
              <a:t>In this, the model parameters are altered after computation of loss on each training example. </a:t>
            </a:r>
            <a:endParaRPr b="0" i="0" sz="1500" u="none" cap="none" strike="noStrike">
              <a:solidFill>
                <a:srgbClr val="E8EEF2"/>
              </a:solidFill>
              <a:latin typeface="Montserrat Medium"/>
              <a:ea typeface="Montserrat Medium"/>
              <a:cs typeface="Montserrat Medium"/>
              <a:sym typeface="Montserrat Medium"/>
            </a:endParaRPr>
          </a:p>
          <a:p>
            <a:pPr indent="-323850" lvl="0" marL="457200" marR="0" rtl="0" algn="l">
              <a:lnSpc>
                <a:spcPct val="115000"/>
              </a:lnSpc>
              <a:spcBef>
                <a:spcPts val="0"/>
              </a:spcBef>
              <a:spcAft>
                <a:spcPts val="0"/>
              </a:spcAft>
              <a:buClr>
                <a:srgbClr val="E8EEF2"/>
              </a:buClr>
              <a:buSzPts val="1500"/>
              <a:buFont typeface="Montserrat Medium"/>
              <a:buChar char="●"/>
            </a:pPr>
            <a:r>
              <a:rPr b="0" i="0" lang="es-419" sz="1500" u="none" cap="none" strike="noStrike">
                <a:solidFill>
                  <a:srgbClr val="E8EEF2"/>
                </a:solidFill>
                <a:latin typeface="Montserrat Medium"/>
                <a:ea typeface="Montserrat Medium"/>
                <a:cs typeface="Montserrat Medium"/>
                <a:sym typeface="Montserrat Medium"/>
              </a:rPr>
              <a:t>If the dataset contains 1000 rows SGD will update the model parameters 1000 times in one cycle of dataset instead of one time as in Gradient Descent.</a:t>
            </a:r>
            <a:endParaRPr b="0" i="0" sz="1500" u="none" cap="none" strike="noStrike">
              <a:solidFill>
                <a:srgbClr val="E8EEF2"/>
              </a:solidFill>
              <a:latin typeface="Montserrat Medium"/>
              <a:ea typeface="Montserrat Medium"/>
              <a:cs typeface="Montserrat Medium"/>
              <a:sym typeface="Montserrat Medium"/>
            </a:endParaRPr>
          </a:p>
          <a:p>
            <a:pPr indent="-323850" lvl="0" marL="457200" marR="0" rtl="0" algn="l">
              <a:lnSpc>
                <a:spcPct val="115000"/>
              </a:lnSpc>
              <a:spcBef>
                <a:spcPts val="0"/>
              </a:spcBef>
              <a:spcAft>
                <a:spcPts val="0"/>
              </a:spcAft>
              <a:buClr>
                <a:srgbClr val="E8EEF2"/>
              </a:buClr>
              <a:buSzPts val="1500"/>
              <a:buFont typeface="Arial"/>
              <a:buChar char="●"/>
            </a:pPr>
            <a:r>
              <a:rPr b="1" i="0" lang="es-419" sz="1500" u="none" cap="none" strike="noStrike">
                <a:solidFill>
                  <a:srgbClr val="E8EEF2"/>
                </a:solidFill>
                <a:latin typeface="Montserrat"/>
                <a:ea typeface="Montserrat"/>
                <a:cs typeface="Montserrat"/>
                <a:sym typeface="Montserrat"/>
              </a:rPr>
              <a:t>θ=θ−α⋅∇J(θ;x(i);y(i)) , where {x(i) ,y(i)} </a:t>
            </a:r>
            <a:r>
              <a:rPr b="0" i="0" lang="es-419" sz="1500" u="none" cap="none" strike="noStrike">
                <a:solidFill>
                  <a:srgbClr val="E8EEF2"/>
                </a:solidFill>
                <a:latin typeface="Montserrat Medium"/>
                <a:ea typeface="Montserrat Medium"/>
                <a:cs typeface="Montserrat Medium"/>
                <a:sym typeface="Montserrat Medium"/>
              </a:rPr>
              <a:t>are the training examples.</a:t>
            </a:r>
            <a:endParaRPr b="0" i="0" sz="1500" u="none" cap="none" strike="noStrike">
              <a:solidFill>
                <a:srgbClr val="E8EEF2"/>
              </a:solidFill>
              <a:latin typeface="Montserrat Medium"/>
              <a:ea typeface="Montserrat Medium"/>
              <a:cs typeface="Montserrat Medium"/>
              <a:sym typeface="Montserrat Medium"/>
            </a:endParaRPr>
          </a:p>
          <a:p>
            <a:pPr indent="-323850" lvl="0" marL="457200" marR="0" rtl="0" algn="l">
              <a:lnSpc>
                <a:spcPct val="115000"/>
              </a:lnSpc>
              <a:spcBef>
                <a:spcPts val="0"/>
              </a:spcBef>
              <a:spcAft>
                <a:spcPts val="0"/>
              </a:spcAft>
              <a:buClr>
                <a:srgbClr val="E8EEF2"/>
              </a:buClr>
              <a:buSzPts val="1500"/>
              <a:buFont typeface="Montserrat Medium"/>
              <a:buChar char="●"/>
            </a:pPr>
            <a:r>
              <a:rPr b="0" i="0" lang="es-419" sz="1500" u="none" cap="none" strike="noStrike">
                <a:solidFill>
                  <a:srgbClr val="E8EEF2"/>
                </a:solidFill>
                <a:latin typeface="Montserrat Medium"/>
                <a:ea typeface="Montserrat Medium"/>
                <a:cs typeface="Montserrat Medium"/>
                <a:sym typeface="Montserrat Medium"/>
              </a:rPr>
              <a:t>As the model parameters are frequently updated parameters have high variance and fluctuations in loss functions at different intensities.</a:t>
            </a:r>
            <a:endParaRPr b="0" i="0" sz="1500" u="none" cap="none" strike="noStrike">
              <a:solidFill>
                <a:srgbClr val="E8EEF2"/>
              </a:solidFill>
              <a:latin typeface="Montserrat Medium"/>
              <a:ea typeface="Montserrat Medium"/>
              <a:cs typeface="Montserrat Medium"/>
              <a:sym typeface="Montserrat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0" st="0"/>
                                            </p:txEl>
                                          </p:spTgt>
                                        </p:tgtEl>
                                        <p:attrNameLst>
                                          <p:attrName>style.visibility</p:attrName>
                                        </p:attrNameLst>
                                      </p:cBhvr>
                                      <p:to>
                                        <p:strVal val="visible"/>
                                      </p:to>
                                    </p:set>
                                    <p:animEffect filter="fade" transition="in">
                                      <p:cBhvr>
                                        <p:cTn dur="1000"/>
                                        <p:tgtEl>
                                          <p:spTgt spid="13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1" st="1"/>
                                            </p:txEl>
                                          </p:spTgt>
                                        </p:tgtEl>
                                        <p:attrNameLst>
                                          <p:attrName>style.visibility</p:attrName>
                                        </p:attrNameLst>
                                      </p:cBhvr>
                                      <p:to>
                                        <p:strVal val="visible"/>
                                      </p:to>
                                    </p:set>
                                    <p:animEffect filter="fade" transition="in">
                                      <p:cBhvr>
                                        <p:cTn dur="1000"/>
                                        <p:tgtEl>
                                          <p:spTgt spid="13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2" st="2"/>
                                            </p:txEl>
                                          </p:spTgt>
                                        </p:tgtEl>
                                        <p:attrNameLst>
                                          <p:attrName>style.visibility</p:attrName>
                                        </p:attrNameLst>
                                      </p:cBhvr>
                                      <p:to>
                                        <p:strVal val="visible"/>
                                      </p:to>
                                    </p:set>
                                    <p:animEffect filter="fade" transition="in">
                                      <p:cBhvr>
                                        <p:cTn dur="1000"/>
                                        <p:tgtEl>
                                          <p:spTgt spid="13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3" st="3"/>
                                            </p:txEl>
                                          </p:spTgt>
                                        </p:tgtEl>
                                        <p:attrNameLst>
                                          <p:attrName>style.visibility</p:attrName>
                                        </p:attrNameLst>
                                      </p:cBhvr>
                                      <p:to>
                                        <p:strVal val="visible"/>
                                      </p:to>
                                    </p:set>
                                    <p:animEffect filter="fade" transition="in">
                                      <p:cBhvr>
                                        <p:cTn dur="1000"/>
                                        <p:tgtEl>
                                          <p:spTgt spid="13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4" st="4"/>
                                            </p:txEl>
                                          </p:spTgt>
                                        </p:tgtEl>
                                        <p:attrNameLst>
                                          <p:attrName>style.visibility</p:attrName>
                                        </p:attrNameLst>
                                      </p:cBhvr>
                                      <p:to>
                                        <p:strVal val="visible"/>
                                      </p:to>
                                    </p:set>
                                    <p:animEffect filter="fade" transition="in">
                                      <p:cBhvr>
                                        <p:cTn dur="1000"/>
                                        <p:tgtEl>
                                          <p:spTgt spid="13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5" st="5"/>
                                            </p:txEl>
                                          </p:spTgt>
                                        </p:tgtEl>
                                        <p:attrNameLst>
                                          <p:attrName>style.visibility</p:attrName>
                                        </p:attrNameLst>
                                      </p:cBhvr>
                                      <p:to>
                                        <p:strVal val="visible"/>
                                      </p:to>
                                    </p:set>
                                    <p:animEffect filter="fade" transition="in">
                                      <p:cBhvr>
                                        <p:cTn dur="1000"/>
                                        <p:tgtEl>
                                          <p:spTgt spid="133">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